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65" r:id="rId6"/>
    <p:sldId id="257" r:id="rId7"/>
    <p:sldId id="258" r:id="rId8"/>
    <p:sldId id="259" r:id="rId9"/>
    <p:sldId id="260" r:id="rId10"/>
    <p:sldId id="261" r:id="rId11"/>
    <p:sldId id="262" r:id="rId12"/>
    <p:sldId id="267" r:id="rId13"/>
    <p:sldId id="268" r:id="rId14"/>
  </p:sldIdLst>
  <p:sldSz cx="14630400" cy="8229600"/>
  <p:notesSz cx="8229600" cy="14630400"/>
  <p:embeddedFontLst>
    <p:embeddedFont>
      <p:font typeface="Roboto" panose="020B0604020202020204" charset="0"/>
      <p:regular r:id="rId16"/>
      <p:bold r:id="rId17"/>
      <p:italic r:id="rId18"/>
      <p:boldItalic r:id="rId19"/>
    </p:embeddedFont>
    <p:embeddedFont>
      <p:font typeface="Times New Roman KZ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4" d="100"/>
          <a:sy n="64" d="100"/>
        </p:scale>
        <p:origin x="96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20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сдделать сравнение с годами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4376" y="251216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63500" marR="78740" indent="449580" algn="ctr">
              <a:spcBef>
                <a:spcPts val="45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результатов анкетирования среди обучающихся: «Удовлетворенность обучающихся образовательным процессом в университете»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81978" y="589836"/>
            <a:ext cx="7395448" cy="519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Итоги анализа анкет и рекомендации</a:t>
            </a:r>
            <a:endParaRPr lang="en-US" sz="3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81978" y="1358860"/>
            <a:ext cx="13466445" cy="532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Анализ результатов анкетирования обучающихся подтверждает высокий уровень их удовлетворенности образовательным процессом и выявляет ключевые направления для дальнейшего развития университета.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81978" y="2078117"/>
            <a:ext cx="6650117" cy="498753"/>
          </a:xfrm>
          <a:prstGeom prst="roundRect">
            <a:avLst>
              <a:gd name="adj" fmla="val 480114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82378" y="2202775"/>
            <a:ext cx="249317" cy="24931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8189" y="2743081"/>
            <a:ext cx="2078593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Основные выводы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48189" y="3102531"/>
            <a:ext cx="6483906" cy="1064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Times New Roman KZ" panose="02020603050405020304" pitchFamily="18" charset="0"/>
                <a:ea typeface="Times New Roman KZ" panose="02020603050405020304" pitchFamily="18" charset="0"/>
                <a:cs typeface="Roboto" pitchFamily="34" charset="-120"/>
              </a:rPr>
              <a:t>Высокий уровень удовлетворенности студентов качеством обучения и условиями программ (85-90% положительных ответов). Наибольшая доля положительных оценок в секторах педагогики и психологии, права, IT и телекоммуникаций.</a:t>
            </a:r>
            <a:endParaRPr lang="en-US" sz="1600" dirty="0">
              <a:solidFill>
                <a:schemeClr val="bg1"/>
              </a:solidFill>
              <a:latin typeface="Times New Roman KZ" panose="02020603050405020304" pitchFamily="18" charset="0"/>
              <a:ea typeface="Times New Roman KZ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48189" y="4266605"/>
            <a:ext cx="6317694" cy="532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Times New Roman KZ" panose="02020603050405020304" pitchFamily="18" charset="0"/>
                <a:ea typeface="Times New Roman KZ" panose="02020603050405020304" pitchFamily="18" charset="0"/>
                <a:cs typeface="Roboto" pitchFamily="34" charset="-120"/>
              </a:rPr>
              <a:t>Положительно отмечено:</a:t>
            </a:r>
            <a:r>
              <a:rPr lang="en-US" sz="1600" dirty="0">
                <a:solidFill>
                  <a:schemeClr val="bg1"/>
                </a:solidFill>
                <a:latin typeface="Times New Roman KZ" panose="02020603050405020304" pitchFamily="18" charset="0"/>
                <a:ea typeface="Times New Roman KZ" panose="02020603050405020304" pitchFamily="18" charset="0"/>
                <a:cs typeface="Roboto" pitchFamily="34" charset="-120"/>
              </a:rPr>
              <a:t> качество преподавания, доброжелательность ППС, доступность учебных материалов.</a:t>
            </a:r>
            <a:endParaRPr lang="en-US" sz="1600" dirty="0">
              <a:solidFill>
                <a:schemeClr val="bg1"/>
              </a:solidFill>
              <a:latin typeface="Times New Roman KZ" panose="02020603050405020304" pitchFamily="18" charset="0"/>
              <a:ea typeface="Times New Roman KZ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7398306" y="2078117"/>
            <a:ext cx="6650117" cy="498753"/>
          </a:xfrm>
          <a:prstGeom prst="roundRect">
            <a:avLst>
              <a:gd name="adj" fmla="val 480114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98706" y="2202775"/>
            <a:ext cx="249317" cy="24931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64517" y="2743081"/>
            <a:ext cx="3775948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Направления для совершенствования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564517" y="3102531"/>
            <a:ext cx="6317694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Единичные комментарии касаются следующих аспектов: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564517" y="3468291"/>
            <a:ext cx="6317694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Дальнейшее усиление практической направленности дисциплин.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564517" y="3792498"/>
            <a:ext cx="6317694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Обновление материально-технической базы и учебных ресурсов.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564517" y="4116705"/>
            <a:ext cx="6317694" cy="26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Более равномерное распределение учебной нагрузки.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978" y="5650825"/>
            <a:ext cx="4377928" cy="114300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48189" y="6315789"/>
            <a:ext cx="2583061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Использовать результаты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48189" y="6675239"/>
            <a:ext cx="4045506" cy="798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Руководителям структурных подразделений применять данные анкетирования для совершенствования образовательных программ.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6117" y="5401389"/>
            <a:ext cx="4378047" cy="114300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5292328" y="6066353"/>
            <a:ext cx="3127296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Учесть предложения студентов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5292328" y="6425803"/>
            <a:ext cx="4045625" cy="798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При планировании учебного процесса уделить внимание практической подготовке и распределению учебной нагрузки.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0375" y="5152072"/>
            <a:ext cx="4378047" cy="1143000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9836587" y="5817037"/>
            <a:ext cx="2785348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Продолжить анкетирование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18"/>
          <p:cNvSpPr/>
          <p:nvPr/>
        </p:nvSpPr>
        <p:spPr>
          <a:xfrm>
            <a:off x="9836587" y="6176486"/>
            <a:ext cx="4045625" cy="798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Сохранить ежегодную практику анкетирования обучающихся с последующим секторальным анализом.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27297" y="20609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Вопросы анкетирования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280190" y="3075368"/>
            <a:ext cx="29041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280190" y="648974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959D0FE-333B-5A26-6851-60EF3DA2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644" y="868288"/>
            <a:ext cx="8775512" cy="734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1)Почему Вы выбрали именно университет </a:t>
            </a:r>
            <a:r>
              <a:rPr lang="ru-RU" alt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Мирас</a:t>
            </a:r>
            <a:r>
              <a:rPr lang="ru-RU" alt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2)Удовлетворены ли Вы в целом своей студенческой жизнью? 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3)Интересно ли Вам учиться? 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4)Считаете ли Вы престижным обучение в нашем вузе? 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5)Как Вы оцениваете программу, по которой Вы обучаетесь? 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6)Как Вы оцениваете соотношение теоретических знаний и практических навыков в программе обучения? 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7)Оцените материально-техническую обеспеченность учебного процесса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8)Как бы Вы в целом оценили преподавательский состав университета 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9)Охарактеризуйте Ваше взаимодействие с менеджером сектора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10)Охарактеризуйте отношения внутри коллектива 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11)Удовлетворены ли Вы расписанием занятий ? 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12)Как Вы считаете, насколько объективны оценки по результатам 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13) Укажите наиболее объективную форму оценивания знаний на экзамене: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14)Насколько часто Вы пользуетесь библиотечными ресурсами, электронными каталогами и МООК (массовые открытые онлайн курсы) в процессе обучения? </a:t>
            </a:r>
          </a:p>
          <a:p>
            <a:pPr marL="0" marR="0" lvl="0" indent="0" algn="l" defTabSz="914400" rtl="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15)Ваши замечания и пожелания по совершенствованию организации образовательного процесса в университете Мирас _____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2213" y="441722"/>
            <a:ext cx="8175069" cy="501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Распределение респондентов по секторам</a:t>
            </a: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445" y="1009172"/>
            <a:ext cx="10103127" cy="539464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62213" y="6695717"/>
            <a:ext cx="160615" cy="160615"/>
          </a:xfrm>
          <a:prstGeom prst="roundRect">
            <a:avLst>
              <a:gd name="adj" fmla="val 11386"/>
            </a:avLst>
          </a:prstGeom>
          <a:solidFill>
            <a:srgbClr val="141F57"/>
          </a:solidFill>
          <a:ln/>
        </p:spPr>
      </p:sp>
      <p:sp>
        <p:nvSpPr>
          <p:cNvPr id="5" name="Text 2"/>
          <p:cNvSpPr/>
          <p:nvPr/>
        </p:nvSpPr>
        <p:spPr>
          <a:xfrm>
            <a:off x="783788" y="6695717"/>
            <a:ext cx="1577221" cy="321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Педагогика и психология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2513409" y="6695717"/>
            <a:ext cx="160615" cy="160615"/>
          </a:xfrm>
          <a:prstGeom prst="roundRect">
            <a:avLst>
              <a:gd name="adj" fmla="val 11386"/>
            </a:avLst>
          </a:prstGeom>
          <a:solidFill>
            <a:srgbClr val="1F2F82"/>
          </a:solidFill>
          <a:ln/>
        </p:spPr>
      </p:sp>
      <p:sp>
        <p:nvSpPr>
          <p:cNvPr id="7" name="Text 4"/>
          <p:cNvSpPr/>
          <p:nvPr/>
        </p:nvSpPr>
        <p:spPr>
          <a:xfrm>
            <a:off x="2734985" y="6695717"/>
            <a:ext cx="475655" cy="160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Право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464606" y="6695717"/>
            <a:ext cx="160615" cy="160615"/>
          </a:xfrm>
          <a:prstGeom prst="roundRect">
            <a:avLst>
              <a:gd name="adj" fmla="val 11386"/>
            </a:avLst>
          </a:prstGeom>
          <a:solidFill>
            <a:srgbClr val="293EAE"/>
          </a:solidFill>
          <a:ln/>
        </p:spPr>
      </p:sp>
      <p:sp>
        <p:nvSpPr>
          <p:cNvPr id="9" name="Text 6"/>
          <p:cNvSpPr/>
          <p:nvPr/>
        </p:nvSpPr>
        <p:spPr>
          <a:xfrm>
            <a:off x="4686181" y="6695717"/>
            <a:ext cx="1577221" cy="321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IT и телекоммуникации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415802" y="6695717"/>
            <a:ext cx="160615" cy="160615"/>
          </a:xfrm>
          <a:prstGeom prst="roundRect">
            <a:avLst>
              <a:gd name="adj" fmla="val 11386"/>
            </a:avLst>
          </a:prstGeom>
          <a:solidFill>
            <a:srgbClr val="3C54D1"/>
          </a:solidFill>
          <a:ln/>
        </p:spPr>
      </p:sp>
      <p:sp>
        <p:nvSpPr>
          <p:cNvPr id="11" name="Text 8"/>
          <p:cNvSpPr/>
          <p:nvPr/>
        </p:nvSpPr>
        <p:spPr>
          <a:xfrm>
            <a:off x="6637377" y="6695717"/>
            <a:ext cx="1577221" cy="321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ru-RU" sz="12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Бизнеса, управления и сферы обслуживания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8366998" y="6695717"/>
            <a:ext cx="160615" cy="160615"/>
          </a:xfrm>
          <a:prstGeom prst="roundRect">
            <a:avLst>
              <a:gd name="adj" fmla="val 11386"/>
            </a:avLst>
          </a:prstGeom>
          <a:solidFill>
            <a:srgbClr val="687ADB"/>
          </a:solidFill>
          <a:ln/>
        </p:spPr>
      </p:sp>
      <p:sp>
        <p:nvSpPr>
          <p:cNvPr id="13" name="Text 10"/>
          <p:cNvSpPr/>
          <p:nvPr/>
        </p:nvSpPr>
        <p:spPr>
          <a:xfrm>
            <a:off x="8588573" y="6695717"/>
            <a:ext cx="1546622" cy="160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Иностранные языки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10318194" y="6695717"/>
            <a:ext cx="160615" cy="160615"/>
          </a:xfrm>
          <a:prstGeom prst="roundRect">
            <a:avLst>
              <a:gd name="adj" fmla="val 11386"/>
            </a:avLst>
          </a:prstGeom>
          <a:solidFill>
            <a:srgbClr val="93A0E6"/>
          </a:solidFill>
          <a:ln/>
        </p:spPr>
      </p:sp>
      <p:sp>
        <p:nvSpPr>
          <p:cNvPr id="15" name="Text 12"/>
          <p:cNvSpPr/>
          <p:nvPr/>
        </p:nvSpPr>
        <p:spPr>
          <a:xfrm>
            <a:off x="10539770" y="6695717"/>
            <a:ext cx="1577221" cy="321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ru-RU" sz="12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Естествознания, физической культуры и дизайна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12269391" y="6695717"/>
            <a:ext cx="160615" cy="160615"/>
          </a:xfrm>
          <a:prstGeom prst="roundRect">
            <a:avLst>
              <a:gd name="adj" fmla="val 11386"/>
            </a:avLst>
          </a:prstGeom>
          <a:solidFill>
            <a:srgbClr val="BFC7F0"/>
          </a:solidFill>
          <a:ln/>
        </p:spPr>
      </p:sp>
      <p:sp>
        <p:nvSpPr>
          <p:cNvPr id="17" name="Text 14"/>
          <p:cNvSpPr/>
          <p:nvPr/>
        </p:nvSpPr>
        <p:spPr>
          <a:xfrm>
            <a:off x="12490966" y="6695717"/>
            <a:ext cx="1510189" cy="160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2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Языки и литература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592A92-9093-1692-5D31-81455C4BA4CD}"/>
              </a:ext>
            </a:extLst>
          </p:cNvPr>
          <p:cNvSpPr txBox="1"/>
          <p:nvPr/>
        </p:nvSpPr>
        <p:spPr>
          <a:xfrm>
            <a:off x="7988653" y="1838271"/>
            <a:ext cx="629447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В анкетировании приняли участие 6 354 обучающихся, охватив все сектора университета.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Наибольшее количество респондентов представлено сектором педагогики и психологии — 1 393 студента (21,9 %).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Следующими по активности являются сектор права — 1 092 студента (17,2 %) и сектор IT и телекоммуникаций — 1 060 студентов (16,7 %).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Остальные секторы: бизнес и управление (15 %), иностранные языки (12,7 %), естествознание и физическая культура (12,7%), языки и литература (3,8 %).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59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1741" y="464939"/>
            <a:ext cx="5721429" cy="528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Почему выбирают «Мирас»?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91741" y="1500426"/>
            <a:ext cx="7960519" cy="1250633"/>
          </a:xfrm>
          <a:prstGeom prst="roundRect">
            <a:avLst>
              <a:gd name="adj" fmla="val 8774"/>
            </a:avLst>
          </a:prstGeom>
          <a:solidFill>
            <a:srgbClr val="000018">
              <a:alpha val="95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591741" y="1477566"/>
            <a:ext cx="7960519" cy="91440"/>
          </a:xfrm>
          <a:prstGeom prst="roundRect">
            <a:avLst>
              <a:gd name="adj" fmla="val 77663"/>
            </a:avLst>
          </a:prstGeom>
          <a:solidFill>
            <a:srgbClr val="5A6ED8"/>
          </a:solidFill>
          <a:ln/>
        </p:spPr>
      </p:sp>
      <p:sp>
        <p:nvSpPr>
          <p:cNvPr id="6" name="Shape 3"/>
          <p:cNvSpPr/>
          <p:nvPr/>
        </p:nvSpPr>
        <p:spPr>
          <a:xfrm>
            <a:off x="4318397" y="1246823"/>
            <a:ext cx="507206" cy="507206"/>
          </a:xfrm>
          <a:prstGeom prst="roundRect">
            <a:avLst>
              <a:gd name="adj" fmla="val 180282"/>
            </a:avLst>
          </a:prstGeom>
          <a:solidFill>
            <a:srgbClr val="5A6ED8"/>
          </a:solidFill>
          <a:ln/>
        </p:spPr>
      </p:sp>
      <p:sp>
        <p:nvSpPr>
          <p:cNvPr id="7" name="Text 4"/>
          <p:cNvSpPr/>
          <p:nvPr/>
        </p:nvSpPr>
        <p:spPr>
          <a:xfrm>
            <a:off x="4470559" y="1373624"/>
            <a:ext cx="202883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1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83669" y="1923098"/>
            <a:ext cx="2226826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Хорошее образование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83669" y="2288619"/>
            <a:ext cx="7576661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~45% студентов выбрали университет из-за качества обучения.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91741" y="3173730"/>
            <a:ext cx="7960519" cy="1250633"/>
          </a:xfrm>
          <a:prstGeom prst="roundRect">
            <a:avLst>
              <a:gd name="adj" fmla="val 8774"/>
            </a:avLst>
          </a:prstGeom>
          <a:solidFill>
            <a:srgbClr val="000018">
              <a:alpha val="9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591741" y="3150870"/>
            <a:ext cx="7960519" cy="91440"/>
          </a:xfrm>
          <a:prstGeom prst="roundRect">
            <a:avLst>
              <a:gd name="adj" fmla="val 77663"/>
            </a:avLst>
          </a:prstGeom>
          <a:solidFill>
            <a:srgbClr val="5A6ED8"/>
          </a:solidFill>
          <a:ln/>
        </p:spPr>
      </p:sp>
      <p:sp>
        <p:nvSpPr>
          <p:cNvPr id="12" name="Shape 9"/>
          <p:cNvSpPr/>
          <p:nvPr/>
        </p:nvSpPr>
        <p:spPr>
          <a:xfrm>
            <a:off x="2191886" y="2952955"/>
            <a:ext cx="507206" cy="507206"/>
          </a:xfrm>
          <a:prstGeom prst="roundRect">
            <a:avLst>
              <a:gd name="adj" fmla="val 180282"/>
            </a:avLst>
          </a:prstGeom>
          <a:solidFill>
            <a:srgbClr val="5A6ED8"/>
          </a:solidFill>
          <a:ln/>
        </p:spPr>
      </p:sp>
      <p:sp>
        <p:nvSpPr>
          <p:cNvPr id="13" name="Text 10"/>
          <p:cNvSpPr/>
          <p:nvPr/>
        </p:nvSpPr>
        <p:spPr>
          <a:xfrm>
            <a:off x="2344047" y="3025139"/>
            <a:ext cx="202883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2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83669" y="3596402"/>
            <a:ext cx="2296478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Престиж университета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83669" y="3961924"/>
            <a:ext cx="7576661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~22% респондентов ценят престиж учебного заведения.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91741" y="4847034"/>
            <a:ext cx="7960519" cy="1250633"/>
          </a:xfrm>
          <a:prstGeom prst="roundRect">
            <a:avLst>
              <a:gd name="adj" fmla="val 8774"/>
            </a:avLst>
          </a:prstGeom>
          <a:solidFill>
            <a:srgbClr val="000018">
              <a:alpha val="95000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591741" y="4824174"/>
            <a:ext cx="7960519" cy="91440"/>
          </a:xfrm>
          <a:prstGeom prst="roundRect">
            <a:avLst>
              <a:gd name="adj" fmla="val 77663"/>
            </a:avLst>
          </a:prstGeom>
          <a:solidFill>
            <a:srgbClr val="5A6ED8"/>
          </a:solidFill>
          <a:ln/>
        </p:spPr>
      </p:sp>
      <p:sp>
        <p:nvSpPr>
          <p:cNvPr id="18" name="Shape 15"/>
          <p:cNvSpPr/>
          <p:nvPr/>
        </p:nvSpPr>
        <p:spPr>
          <a:xfrm>
            <a:off x="1770341" y="4570571"/>
            <a:ext cx="507206" cy="507206"/>
          </a:xfrm>
          <a:prstGeom prst="roundRect">
            <a:avLst>
              <a:gd name="adj" fmla="val 180282"/>
            </a:avLst>
          </a:prstGeom>
          <a:solidFill>
            <a:srgbClr val="5A6ED8"/>
          </a:solidFill>
          <a:ln/>
        </p:spPr>
      </p:sp>
      <p:sp>
        <p:nvSpPr>
          <p:cNvPr id="19" name="Text 16"/>
          <p:cNvSpPr/>
          <p:nvPr/>
        </p:nvSpPr>
        <p:spPr>
          <a:xfrm>
            <a:off x="1967737" y="4655105"/>
            <a:ext cx="202883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3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83669" y="5269706"/>
            <a:ext cx="2113478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Советы знакомых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783669" y="5635228"/>
            <a:ext cx="7576661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~18% студентов прислушались к рекомендациям и отзывам.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9"/>
          <p:cNvSpPr/>
          <p:nvPr/>
        </p:nvSpPr>
        <p:spPr>
          <a:xfrm>
            <a:off x="591741" y="6520339"/>
            <a:ext cx="7960519" cy="1250633"/>
          </a:xfrm>
          <a:prstGeom prst="roundRect">
            <a:avLst>
              <a:gd name="adj" fmla="val 8774"/>
            </a:avLst>
          </a:prstGeom>
          <a:solidFill>
            <a:srgbClr val="000018">
              <a:alpha val="95000"/>
            </a:srgbClr>
          </a:solidFill>
          <a:ln/>
        </p:spPr>
      </p:sp>
      <p:sp>
        <p:nvSpPr>
          <p:cNvPr id="23" name="Shape 20"/>
          <p:cNvSpPr/>
          <p:nvPr/>
        </p:nvSpPr>
        <p:spPr>
          <a:xfrm>
            <a:off x="591741" y="6497479"/>
            <a:ext cx="7960519" cy="91440"/>
          </a:xfrm>
          <a:prstGeom prst="roundRect">
            <a:avLst>
              <a:gd name="adj" fmla="val 77663"/>
            </a:avLst>
          </a:prstGeom>
          <a:solidFill>
            <a:srgbClr val="5A6ED8"/>
          </a:solidFill>
          <a:ln/>
        </p:spPr>
      </p:sp>
      <p:sp>
        <p:nvSpPr>
          <p:cNvPr id="24" name="Shape 21"/>
          <p:cNvSpPr/>
          <p:nvPr/>
        </p:nvSpPr>
        <p:spPr>
          <a:xfrm>
            <a:off x="1067352" y="6292966"/>
            <a:ext cx="507206" cy="507206"/>
          </a:xfrm>
          <a:prstGeom prst="roundRect">
            <a:avLst>
              <a:gd name="adj" fmla="val 180282"/>
            </a:avLst>
          </a:prstGeom>
          <a:solidFill>
            <a:srgbClr val="5A6ED8"/>
          </a:solidFill>
          <a:ln/>
        </p:spPr>
      </p:sp>
      <p:sp>
        <p:nvSpPr>
          <p:cNvPr id="25" name="Text 22"/>
          <p:cNvSpPr/>
          <p:nvPr/>
        </p:nvSpPr>
        <p:spPr>
          <a:xfrm>
            <a:off x="1219513" y="6382125"/>
            <a:ext cx="202883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4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783669" y="6943011"/>
            <a:ext cx="2113478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Удобство</a:t>
            </a: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783669" y="7308533"/>
            <a:ext cx="7576661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~10% отметили удобное расположение и условия.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F55450-488D-74B5-254B-B85117BB2ACA}"/>
              </a:ext>
            </a:extLst>
          </p:cNvPr>
          <p:cNvSpPr txBox="1"/>
          <p:nvPr/>
        </p:nvSpPr>
        <p:spPr>
          <a:xfrm>
            <a:off x="499730" y="860703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Вы выбрали именно университет "Мирас"?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81162" y="237530"/>
            <a:ext cx="7468076" cy="460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Удовлетворенность студенческой жизнью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963108" y="2117884"/>
            <a:ext cx="1812250" cy="36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68%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274" y="1197054"/>
            <a:ext cx="2210157" cy="221015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87329" y="3547726"/>
            <a:ext cx="2399586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Полностью удовлетворены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15660" y="3909774"/>
            <a:ext cx="67075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Большинство студентов очень довольны.</a:t>
            </a:r>
            <a:endParaRPr lang="en-US" sz="1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854684" y="2117884"/>
            <a:ext cx="1812250" cy="36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24%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850" y="1197054"/>
            <a:ext cx="2210157" cy="221015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742884" y="3591282"/>
            <a:ext cx="2036207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Скорее удовлетворены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407235" y="3909774"/>
            <a:ext cx="67075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Значительная часть студентов также удовлетворена.</a:t>
            </a: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2963108" y="5397818"/>
            <a:ext cx="1812250" cy="36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6%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274" y="4476988"/>
            <a:ext cx="2210157" cy="221015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875717" y="6871216"/>
            <a:ext cx="1987391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Затрудняюсь ответить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515660" y="7189708"/>
            <a:ext cx="67075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Небольшой процент не определился.</a:t>
            </a:r>
            <a:endParaRPr lang="en-US" sz="1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9854684" y="5397818"/>
            <a:ext cx="1812250" cy="36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9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2%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850" y="4476988"/>
            <a:ext cx="2210157" cy="2210157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618226" y="6871216"/>
            <a:ext cx="2285524" cy="230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0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Скорее не удовлетворены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7407235" y="7189708"/>
            <a:ext cx="6707505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Минимальное количество недовольных.</a:t>
            </a:r>
            <a:endParaRPr lang="en-US" sz="1150" dirty="0"/>
          </a:p>
        </p:txBody>
      </p:sp>
      <p:sp>
        <p:nvSpPr>
          <p:cNvPr id="19" name="Text 13"/>
          <p:cNvSpPr/>
          <p:nvPr/>
        </p:nvSpPr>
        <p:spPr>
          <a:xfrm>
            <a:off x="515660" y="7591187"/>
            <a:ext cx="13599081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Более 90% студентов в целом удовлетворены своей студенческой жизнью в «</a:t>
            </a:r>
            <a:r>
              <a:rPr lang="en-US" sz="1150" dirty="0" err="1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Мирас</a:t>
            </a:r>
            <a:r>
              <a:rPr lang="en-US" sz="11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».</a:t>
            </a:r>
            <a:endParaRPr lang="en-US" sz="1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BA9959-9448-846D-ACC1-AF4185B61D19}"/>
              </a:ext>
            </a:extLst>
          </p:cNvPr>
          <p:cNvSpPr txBox="1"/>
          <p:nvPr/>
        </p:nvSpPr>
        <p:spPr>
          <a:xfrm>
            <a:off x="4082902" y="661035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Удовлетворены ли Вы в целом своей студенческой жизнью?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9239" y="455057"/>
            <a:ext cx="4137541" cy="517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Интерес к </a:t>
            </a:r>
            <a:r>
              <a:rPr lang="en-US" sz="3250" dirty="0" err="1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обучению</a:t>
            </a:r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Интересно ли Вам учиться?</a:t>
            </a:r>
            <a:endParaRPr lang="en-US" sz="3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579239" y="1489234"/>
            <a:ext cx="7410450" cy="206812"/>
          </a:xfrm>
          <a:prstGeom prst="roundRect">
            <a:avLst>
              <a:gd name="adj" fmla="val 33611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79239" y="1489234"/>
            <a:ext cx="6224707" cy="206812"/>
          </a:xfrm>
          <a:prstGeom prst="roundRect">
            <a:avLst>
              <a:gd name="adj" fmla="val 33611"/>
            </a:avLst>
          </a:prstGeom>
          <a:solidFill>
            <a:srgbClr val="5A6ED8"/>
          </a:solidFill>
          <a:ln/>
        </p:spPr>
      </p:sp>
      <p:sp>
        <p:nvSpPr>
          <p:cNvPr id="5" name="Text 3"/>
          <p:cNvSpPr/>
          <p:nvPr/>
        </p:nvSpPr>
        <p:spPr>
          <a:xfrm>
            <a:off x="8113752" y="1489234"/>
            <a:ext cx="387191" cy="2068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84%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79239" y="1902857"/>
            <a:ext cx="2068711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Да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79239" y="2326958"/>
            <a:ext cx="7921704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Подавляющее большинство студентов.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79239" y="3005495"/>
            <a:ext cx="7410450" cy="206812"/>
          </a:xfrm>
          <a:prstGeom prst="roundRect">
            <a:avLst>
              <a:gd name="adj" fmla="val 33611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79239" y="3005495"/>
            <a:ext cx="815102" cy="206812"/>
          </a:xfrm>
          <a:prstGeom prst="roundRect">
            <a:avLst>
              <a:gd name="adj" fmla="val 33611"/>
            </a:avLst>
          </a:prstGeom>
          <a:solidFill>
            <a:srgbClr val="5A6ED8"/>
          </a:solidFill>
          <a:ln/>
        </p:spPr>
      </p:sp>
      <p:sp>
        <p:nvSpPr>
          <p:cNvPr id="10" name="Text 8"/>
          <p:cNvSpPr/>
          <p:nvPr/>
        </p:nvSpPr>
        <p:spPr>
          <a:xfrm>
            <a:off x="8113752" y="3005495"/>
            <a:ext cx="387191" cy="2068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11%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79239" y="3419118"/>
            <a:ext cx="2068711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Скорее да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79239" y="3843218"/>
            <a:ext cx="7921704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Устойчивый интерес к учебному процессу.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579239" y="4521756"/>
            <a:ext cx="7527965" cy="206812"/>
          </a:xfrm>
          <a:prstGeom prst="roundRect">
            <a:avLst>
              <a:gd name="adj" fmla="val 33611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579239" y="4521756"/>
            <a:ext cx="225743" cy="206812"/>
          </a:xfrm>
          <a:prstGeom prst="roundRect">
            <a:avLst>
              <a:gd name="adj" fmla="val 33611"/>
            </a:avLst>
          </a:prstGeom>
          <a:solidFill>
            <a:srgbClr val="5A6ED8"/>
          </a:solidFill>
          <a:ln/>
        </p:spPr>
      </p:sp>
      <p:sp>
        <p:nvSpPr>
          <p:cNvPr id="15" name="Text 13"/>
          <p:cNvSpPr/>
          <p:nvPr/>
        </p:nvSpPr>
        <p:spPr>
          <a:xfrm>
            <a:off x="8231267" y="4521756"/>
            <a:ext cx="269677" cy="2068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3%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579239" y="4935379"/>
            <a:ext cx="2068711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Скорее нет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579239" y="5359479"/>
            <a:ext cx="7921704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Небольшая группа.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579239" y="6038017"/>
            <a:ext cx="7527965" cy="206812"/>
          </a:xfrm>
          <a:prstGeom prst="roundRect">
            <a:avLst>
              <a:gd name="adj" fmla="val 33611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579239" y="6038017"/>
            <a:ext cx="150495" cy="206812"/>
          </a:xfrm>
          <a:prstGeom prst="roundRect">
            <a:avLst>
              <a:gd name="adj" fmla="val 46188"/>
            </a:avLst>
          </a:prstGeom>
          <a:solidFill>
            <a:srgbClr val="5A6ED8"/>
          </a:solidFill>
          <a:ln/>
        </p:spPr>
      </p:sp>
      <p:sp>
        <p:nvSpPr>
          <p:cNvPr id="20" name="Text 18"/>
          <p:cNvSpPr/>
          <p:nvPr/>
        </p:nvSpPr>
        <p:spPr>
          <a:xfrm>
            <a:off x="8231267" y="6038017"/>
            <a:ext cx="269677" cy="2068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2%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579239" y="6451640"/>
            <a:ext cx="2068711" cy="258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Нет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579239" y="6875740"/>
            <a:ext cx="7921704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Минимальное количество.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185" y="1406485"/>
            <a:ext cx="5146596" cy="5146596"/>
          </a:xfrm>
          <a:prstGeom prst="rect">
            <a:avLst/>
          </a:prstGeom>
        </p:spPr>
      </p:pic>
      <p:sp>
        <p:nvSpPr>
          <p:cNvPr id="24" name="Text 21"/>
          <p:cNvSpPr/>
          <p:nvPr/>
        </p:nvSpPr>
        <p:spPr>
          <a:xfrm>
            <a:off x="579239" y="7512725"/>
            <a:ext cx="1347192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Учебный процесс вызывает устойчивый интерес у большинства обучающихся.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6F933F-AFDB-A4A6-27A4-AB9F9EE98924}"/>
              </a:ext>
            </a:extLst>
          </p:cNvPr>
          <p:cNvSpPr txBox="1"/>
          <p:nvPr/>
        </p:nvSpPr>
        <p:spPr>
          <a:xfrm>
            <a:off x="528171" y="985183"/>
            <a:ext cx="7315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Интересно ли Вам учиться?</a:t>
            </a:r>
            <a:r>
              <a:rPr lang="en-US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1658"/>
            <a:ext cx="92457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Престиж обучения в университете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044065"/>
            <a:ext cx="6407944" cy="2229445"/>
          </a:xfrm>
          <a:prstGeom prst="roundRect">
            <a:avLst>
              <a:gd name="adj" fmla="val 4273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27849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A6ED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15390" y="2465546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1857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Весьма престижно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8224" y="3676174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63% студентов считают обучение очень престижным.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28548" y="2044065"/>
            <a:ext cx="6408063" cy="2229445"/>
          </a:xfrm>
          <a:prstGeom prst="roundRect">
            <a:avLst>
              <a:gd name="adj" fmla="val 4273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62982" y="227849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A6ED8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50148" y="2465546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62982" y="31857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Скорее престижно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662982" y="3676174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27% также отмечают престижность.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4500324"/>
            <a:ext cx="6407944" cy="2229445"/>
          </a:xfrm>
          <a:prstGeom prst="roundRect">
            <a:avLst>
              <a:gd name="adj" fmla="val 4273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028224" y="473475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A6ED8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15390" y="4921806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8224" y="5642015"/>
            <a:ext cx="28922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Скорее не престижно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1028224" y="6132433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6% имеют сомнения.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7428548" y="4500324"/>
            <a:ext cx="6408063" cy="2229445"/>
          </a:xfrm>
          <a:prstGeom prst="roundRect">
            <a:avLst>
              <a:gd name="adj" fmla="val 4273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62982" y="473475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5A6ED8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850148" y="4921806"/>
            <a:ext cx="306110" cy="30611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62982" y="56420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Не престижно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7662982" y="6132433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4% не считают престижным.</a:t>
            </a:r>
            <a:endParaRPr lang="en-US" sz="1750" dirty="0"/>
          </a:p>
        </p:txBody>
      </p:sp>
      <p:sp>
        <p:nvSpPr>
          <p:cNvPr id="23" name="Text 17"/>
          <p:cNvSpPr/>
          <p:nvPr/>
        </p:nvSpPr>
        <p:spPr>
          <a:xfrm>
            <a:off x="793790" y="698492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Университет воспринимается студентами как престижное образовательное учреждение.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B4FCF7-1165-B694-4E79-117F71329732}"/>
              </a:ext>
            </a:extLst>
          </p:cNvPr>
          <p:cNvSpPr txBox="1"/>
          <p:nvPr/>
        </p:nvSpPr>
        <p:spPr>
          <a:xfrm>
            <a:off x="688003" y="1537866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Считаете ли Вы престижным обучение в нашем вузе?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502777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Оценка образовательной программы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963692"/>
            <a:ext cx="5368647" cy="536864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049804" y="102036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85773" y="102036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321743" y="102036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457712" y="102036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6593681" y="102036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729651" y="102036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865620" y="102036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001589" y="102036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137559" y="102036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273528" y="102036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049804" y="115633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185773" y="115633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6321743" y="115633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6457712" y="115633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6593681" y="115633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6729651" y="115633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6865620" y="115633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7001589" y="115633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2" name="Shape 19"/>
          <p:cNvSpPr/>
          <p:nvPr/>
        </p:nvSpPr>
        <p:spPr>
          <a:xfrm>
            <a:off x="7137559" y="115633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7273528" y="115633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4" name="Shape 21"/>
          <p:cNvSpPr/>
          <p:nvPr/>
        </p:nvSpPr>
        <p:spPr>
          <a:xfrm>
            <a:off x="6049804" y="129230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25" name="Shape 22"/>
          <p:cNvSpPr/>
          <p:nvPr/>
        </p:nvSpPr>
        <p:spPr>
          <a:xfrm>
            <a:off x="6185773" y="129230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6" name="Shape 23"/>
          <p:cNvSpPr/>
          <p:nvPr/>
        </p:nvSpPr>
        <p:spPr>
          <a:xfrm>
            <a:off x="6321743" y="129230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7" name="Shape 24"/>
          <p:cNvSpPr/>
          <p:nvPr/>
        </p:nvSpPr>
        <p:spPr>
          <a:xfrm>
            <a:off x="6457712" y="129230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8" name="Shape 25"/>
          <p:cNvSpPr/>
          <p:nvPr/>
        </p:nvSpPr>
        <p:spPr>
          <a:xfrm>
            <a:off x="6593681" y="129230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6729651" y="129230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0" name="Shape 27"/>
          <p:cNvSpPr/>
          <p:nvPr/>
        </p:nvSpPr>
        <p:spPr>
          <a:xfrm>
            <a:off x="6865620" y="129230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1" name="Shape 28"/>
          <p:cNvSpPr/>
          <p:nvPr/>
        </p:nvSpPr>
        <p:spPr>
          <a:xfrm>
            <a:off x="7001589" y="129230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2" name="Shape 29"/>
          <p:cNvSpPr/>
          <p:nvPr/>
        </p:nvSpPr>
        <p:spPr>
          <a:xfrm>
            <a:off x="7137559" y="129230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3" name="Shape 30"/>
          <p:cNvSpPr/>
          <p:nvPr/>
        </p:nvSpPr>
        <p:spPr>
          <a:xfrm>
            <a:off x="7273528" y="129230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4" name="Shape 31"/>
          <p:cNvSpPr/>
          <p:nvPr/>
        </p:nvSpPr>
        <p:spPr>
          <a:xfrm>
            <a:off x="6049804" y="142827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5" name="Shape 32"/>
          <p:cNvSpPr/>
          <p:nvPr/>
        </p:nvSpPr>
        <p:spPr>
          <a:xfrm>
            <a:off x="6185773" y="142827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6" name="Shape 33"/>
          <p:cNvSpPr/>
          <p:nvPr/>
        </p:nvSpPr>
        <p:spPr>
          <a:xfrm>
            <a:off x="6321743" y="142827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7" name="Shape 34"/>
          <p:cNvSpPr/>
          <p:nvPr/>
        </p:nvSpPr>
        <p:spPr>
          <a:xfrm>
            <a:off x="6457712" y="142827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8" name="Shape 35"/>
          <p:cNvSpPr/>
          <p:nvPr/>
        </p:nvSpPr>
        <p:spPr>
          <a:xfrm>
            <a:off x="6593681" y="142827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9" name="Shape 36"/>
          <p:cNvSpPr/>
          <p:nvPr/>
        </p:nvSpPr>
        <p:spPr>
          <a:xfrm>
            <a:off x="6729651" y="142827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0" name="Shape 37"/>
          <p:cNvSpPr/>
          <p:nvPr/>
        </p:nvSpPr>
        <p:spPr>
          <a:xfrm>
            <a:off x="6865620" y="142827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1" name="Shape 38"/>
          <p:cNvSpPr/>
          <p:nvPr/>
        </p:nvSpPr>
        <p:spPr>
          <a:xfrm>
            <a:off x="7001589" y="142827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2" name="Shape 39"/>
          <p:cNvSpPr/>
          <p:nvPr/>
        </p:nvSpPr>
        <p:spPr>
          <a:xfrm>
            <a:off x="7137559" y="142827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3" name="Shape 40"/>
          <p:cNvSpPr/>
          <p:nvPr/>
        </p:nvSpPr>
        <p:spPr>
          <a:xfrm>
            <a:off x="7273528" y="142827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4" name="Shape 41"/>
          <p:cNvSpPr/>
          <p:nvPr/>
        </p:nvSpPr>
        <p:spPr>
          <a:xfrm>
            <a:off x="6049804" y="156424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5" name="Shape 42"/>
          <p:cNvSpPr/>
          <p:nvPr/>
        </p:nvSpPr>
        <p:spPr>
          <a:xfrm>
            <a:off x="6185773" y="156424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6" name="Shape 43"/>
          <p:cNvSpPr/>
          <p:nvPr/>
        </p:nvSpPr>
        <p:spPr>
          <a:xfrm>
            <a:off x="6321743" y="156424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7" name="Shape 44"/>
          <p:cNvSpPr/>
          <p:nvPr/>
        </p:nvSpPr>
        <p:spPr>
          <a:xfrm>
            <a:off x="6457712" y="156424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8" name="Shape 45"/>
          <p:cNvSpPr/>
          <p:nvPr/>
        </p:nvSpPr>
        <p:spPr>
          <a:xfrm>
            <a:off x="6593681" y="156424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9" name="Shape 46"/>
          <p:cNvSpPr/>
          <p:nvPr/>
        </p:nvSpPr>
        <p:spPr>
          <a:xfrm>
            <a:off x="6729651" y="156424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50" name="Shape 47"/>
          <p:cNvSpPr/>
          <p:nvPr/>
        </p:nvSpPr>
        <p:spPr>
          <a:xfrm>
            <a:off x="6865620" y="156424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51" name="Shape 48"/>
          <p:cNvSpPr/>
          <p:nvPr/>
        </p:nvSpPr>
        <p:spPr>
          <a:xfrm>
            <a:off x="7001589" y="156424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52" name="Shape 49"/>
          <p:cNvSpPr/>
          <p:nvPr/>
        </p:nvSpPr>
        <p:spPr>
          <a:xfrm>
            <a:off x="7137559" y="156424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53" name="Shape 50"/>
          <p:cNvSpPr/>
          <p:nvPr/>
        </p:nvSpPr>
        <p:spPr>
          <a:xfrm>
            <a:off x="7273528" y="156424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54" name="Shape 51"/>
          <p:cNvSpPr/>
          <p:nvPr/>
        </p:nvSpPr>
        <p:spPr>
          <a:xfrm>
            <a:off x="6049804" y="17002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55" name="Shape 52"/>
          <p:cNvSpPr/>
          <p:nvPr/>
        </p:nvSpPr>
        <p:spPr>
          <a:xfrm>
            <a:off x="6185773" y="17002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56" name="Shape 53"/>
          <p:cNvSpPr/>
          <p:nvPr/>
        </p:nvSpPr>
        <p:spPr>
          <a:xfrm>
            <a:off x="6321743" y="17002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57" name="Shape 54"/>
          <p:cNvSpPr/>
          <p:nvPr/>
        </p:nvSpPr>
        <p:spPr>
          <a:xfrm>
            <a:off x="6457712" y="17002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58" name="Shape 55"/>
          <p:cNvSpPr/>
          <p:nvPr/>
        </p:nvSpPr>
        <p:spPr>
          <a:xfrm>
            <a:off x="6593681" y="17002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59" name="Shape 56"/>
          <p:cNvSpPr/>
          <p:nvPr/>
        </p:nvSpPr>
        <p:spPr>
          <a:xfrm>
            <a:off x="6729651" y="17002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60" name="Shape 57"/>
          <p:cNvSpPr/>
          <p:nvPr/>
        </p:nvSpPr>
        <p:spPr>
          <a:xfrm>
            <a:off x="6865620" y="17002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61" name="Shape 58"/>
          <p:cNvSpPr/>
          <p:nvPr/>
        </p:nvSpPr>
        <p:spPr>
          <a:xfrm>
            <a:off x="7001589" y="17002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62" name="Shape 59"/>
          <p:cNvSpPr/>
          <p:nvPr/>
        </p:nvSpPr>
        <p:spPr>
          <a:xfrm>
            <a:off x="7137559" y="17002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63" name="Shape 60"/>
          <p:cNvSpPr/>
          <p:nvPr/>
        </p:nvSpPr>
        <p:spPr>
          <a:xfrm>
            <a:off x="7273528" y="170021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64" name="Shape 61"/>
          <p:cNvSpPr/>
          <p:nvPr/>
        </p:nvSpPr>
        <p:spPr>
          <a:xfrm>
            <a:off x="6049804" y="183618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65" name="Shape 62"/>
          <p:cNvSpPr/>
          <p:nvPr/>
        </p:nvSpPr>
        <p:spPr>
          <a:xfrm>
            <a:off x="6185773" y="183618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66" name="Shape 63"/>
          <p:cNvSpPr/>
          <p:nvPr/>
        </p:nvSpPr>
        <p:spPr>
          <a:xfrm>
            <a:off x="6321743" y="183618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67" name="Shape 64"/>
          <p:cNvSpPr/>
          <p:nvPr/>
        </p:nvSpPr>
        <p:spPr>
          <a:xfrm>
            <a:off x="6457712" y="183618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68" name="Shape 65"/>
          <p:cNvSpPr/>
          <p:nvPr/>
        </p:nvSpPr>
        <p:spPr>
          <a:xfrm>
            <a:off x="6593681" y="183618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69" name="Shape 66"/>
          <p:cNvSpPr/>
          <p:nvPr/>
        </p:nvSpPr>
        <p:spPr>
          <a:xfrm>
            <a:off x="6729651" y="183618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70" name="Shape 67"/>
          <p:cNvSpPr/>
          <p:nvPr/>
        </p:nvSpPr>
        <p:spPr>
          <a:xfrm>
            <a:off x="6865620" y="183618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71" name="Shape 68"/>
          <p:cNvSpPr/>
          <p:nvPr/>
        </p:nvSpPr>
        <p:spPr>
          <a:xfrm>
            <a:off x="7001589" y="183618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72" name="Shape 69"/>
          <p:cNvSpPr/>
          <p:nvPr/>
        </p:nvSpPr>
        <p:spPr>
          <a:xfrm>
            <a:off x="7137559" y="183618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73" name="Shape 70"/>
          <p:cNvSpPr/>
          <p:nvPr/>
        </p:nvSpPr>
        <p:spPr>
          <a:xfrm>
            <a:off x="7273528" y="183618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74" name="Shape 71"/>
          <p:cNvSpPr/>
          <p:nvPr/>
        </p:nvSpPr>
        <p:spPr>
          <a:xfrm>
            <a:off x="6049804" y="197215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75" name="Shape 72"/>
          <p:cNvSpPr/>
          <p:nvPr/>
        </p:nvSpPr>
        <p:spPr>
          <a:xfrm>
            <a:off x="6185773" y="197215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76" name="Shape 73"/>
          <p:cNvSpPr/>
          <p:nvPr/>
        </p:nvSpPr>
        <p:spPr>
          <a:xfrm>
            <a:off x="6321743" y="197215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77" name="Shape 74"/>
          <p:cNvSpPr/>
          <p:nvPr/>
        </p:nvSpPr>
        <p:spPr>
          <a:xfrm>
            <a:off x="6457712" y="197215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78" name="Shape 75"/>
          <p:cNvSpPr/>
          <p:nvPr/>
        </p:nvSpPr>
        <p:spPr>
          <a:xfrm>
            <a:off x="6593681" y="197215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79" name="Shape 76"/>
          <p:cNvSpPr/>
          <p:nvPr/>
        </p:nvSpPr>
        <p:spPr>
          <a:xfrm>
            <a:off x="6729651" y="197215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80" name="Shape 77"/>
          <p:cNvSpPr/>
          <p:nvPr/>
        </p:nvSpPr>
        <p:spPr>
          <a:xfrm>
            <a:off x="6865620" y="197215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81" name="Shape 78"/>
          <p:cNvSpPr/>
          <p:nvPr/>
        </p:nvSpPr>
        <p:spPr>
          <a:xfrm>
            <a:off x="7001589" y="197215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82" name="Shape 79"/>
          <p:cNvSpPr/>
          <p:nvPr/>
        </p:nvSpPr>
        <p:spPr>
          <a:xfrm>
            <a:off x="7137559" y="197215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83" name="Shape 80"/>
          <p:cNvSpPr/>
          <p:nvPr/>
        </p:nvSpPr>
        <p:spPr>
          <a:xfrm>
            <a:off x="7273528" y="197215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84" name="Shape 81"/>
          <p:cNvSpPr/>
          <p:nvPr/>
        </p:nvSpPr>
        <p:spPr>
          <a:xfrm>
            <a:off x="6049804" y="210812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85" name="Shape 82"/>
          <p:cNvSpPr/>
          <p:nvPr/>
        </p:nvSpPr>
        <p:spPr>
          <a:xfrm>
            <a:off x="6185773" y="210812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86" name="Shape 83"/>
          <p:cNvSpPr/>
          <p:nvPr/>
        </p:nvSpPr>
        <p:spPr>
          <a:xfrm>
            <a:off x="6321743" y="210812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87" name="Shape 84"/>
          <p:cNvSpPr/>
          <p:nvPr/>
        </p:nvSpPr>
        <p:spPr>
          <a:xfrm>
            <a:off x="6457712" y="210812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88" name="Shape 85"/>
          <p:cNvSpPr/>
          <p:nvPr/>
        </p:nvSpPr>
        <p:spPr>
          <a:xfrm>
            <a:off x="6593681" y="210812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89" name="Shape 86"/>
          <p:cNvSpPr/>
          <p:nvPr/>
        </p:nvSpPr>
        <p:spPr>
          <a:xfrm>
            <a:off x="6729651" y="210812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90" name="Shape 87"/>
          <p:cNvSpPr/>
          <p:nvPr/>
        </p:nvSpPr>
        <p:spPr>
          <a:xfrm>
            <a:off x="6865620" y="210812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91" name="Shape 88"/>
          <p:cNvSpPr/>
          <p:nvPr/>
        </p:nvSpPr>
        <p:spPr>
          <a:xfrm>
            <a:off x="7001589" y="210812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92" name="Shape 89"/>
          <p:cNvSpPr/>
          <p:nvPr/>
        </p:nvSpPr>
        <p:spPr>
          <a:xfrm>
            <a:off x="7137559" y="210812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93" name="Shape 90"/>
          <p:cNvSpPr/>
          <p:nvPr/>
        </p:nvSpPr>
        <p:spPr>
          <a:xfrm>
            <a:off x="7273528" y="210812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94" name="Shape 91"/>
          <p:cNvSpPr/>
          <p:nvPr/>
        </p:nvSpPr>
        <p:spPr>
          <a:xfrm>
            <a:off x="6049804" y="224409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95" name="Shape 92"/>
          <p:cNvSpPr/>
          <p:nvPr/>
        </p:nvSpPr>
        <p:spPr>
          <a:xfrm>
            <a:off x="6185773" y="224409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96" name="Shape 93"/>
          <p:cNvSpPr/>
          <p:nvPr/>
        </p:nvSpPr>
        <p:spPr>
          <a:xfrm>
            <a:off x="6321743" y="224409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97" name="Shape 94"/>
          <p:cNvSpPr/>
          <p:nvPr/>
        </p:nvSpPr>
        <p:spPr>
          <a:xfrm>
            <a:off x="6457712" y="224409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98" name="Shape 95"/>
          <p:cNvSpPr/>
          <p:nvPr/>
        </p:nvSpPr>
        <p:spPr>
          <a:xfrm>
            <a:off x="6593681" y="224409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99" name="Shape 96"/>
          <p:cNvSpPr/>
          <p:nvPr/>
        </p:nvSpPr>
        <p:spPr>
          <a:xfrm>
            <a:off x="6729651" y="224409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100" name="Shape 97"/>
          <p:cNvSpPr/>
          <p:nvPr/>
        </p:nvSpPr>
        <p:spPr>
          <a:xfrm>
            <a:off x="6865620" y="224409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101" name="Shape 98"/>
          <p:cNvSpPr/>
          <p:nvPr/>
        </p:nvSpPr>
        <p:spPr>
          <a:xfrm>
            <a:off x="7001589" y="224409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102" name="Shape 99"/>
          <p:cNvSpPr/>
          <p:nvPr/>
        </p:nvSpPr>
        <p:spPr>
          <a:xfrm>
            <a:off x="7137559" y="224409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103" name="Shape 100"/>
          <p:cNvSpPr/>
          <p:nvPr/>
        </p:nvSpPr>
        <p:spPr>
          <a:xfrm>
            <a:off x="7273528" y="224409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104" name="Text 101"/>
          <p:cNvSpPr/>
          <p:nvPr/>
        </p:nvSpPr>
        <p:spPr>
          <a:xfrm>
            <a:off x="6049804" y="2499122"/>
            <a:ext cx="63722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71%</a:t>
            </a:r>
            <a:endParaRPr lang="en-US" sz="2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 102"/>
          <p:cNvSpPr/>
          <p:nvPr/>
        </p:nvSpPr>
        <p:spPr>
          <a:xfrm>
            <a:off x="6049804" y="3009305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Оптимальная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103"/>
          <p:cNvSpPr/>
          <p:nvPr/>
        </p:nvSpPr>
        <p:spPr>
          <a:xfrm>
            <a:off x="6049804" y="3299817"/>
            <a:ext cx="819126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Большинство студентов считают программу сбалансированной.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Shape 104"/>
          <p:cNvSpPr/>
          <p:nvPr/>
        </p:nvSpPr>
        <p:spPr>
          <a:xfrm>
            <a:off x="11557470" y="97790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08" name="Shape 105"/>
          <p:cNvSpPr/>
          <p:nvPr/>
        </p:nvSpPr>
        <p:spPr>
          <a:xfrm>
            <a:off x="11693439" y="97790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09" name="Shape 106"/>
          <p:cNvSpPr/>
          <p:nvPr/>
        </p:nvSpPr>
        <p:spPr>
          <a:xfrm>
            <a:off x="11829409" y="97790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10" name="Shape 107"/>
          <p:cNvSpPr/>
          <p:nvPr/>
        </p:nvSpPr>
        <p:spPr>
          <a:xfrm>
            <a:off x="11965378" y="97790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11" name="Shape 108"/>
          <p:cNvSpPr/>
          <p:nvPr/>
        </p:nvSpPr>
        <p:spPr>
          <a:xfrm>
            <a:off x="12101347" y="97790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12" name="Shape 109"/>
          <p:cNvSpPr/>
          <p:nvPr/>
        </p:nvSpPr>
        <p:spPr>
          <a:xfrm>
            <a:off x="12237317" y="97790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13" name="Shape 110"/>
          <p:cNvSpPr/>
          <p:nvPr/>
        </p:nvSpPr>
        <p:spPr>
          <a:xfrm>
            <a:off x="12373286" y="97790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14" name="Shape 111"/>
          <p:cNvSpPr/>
          <p:nvPr/>
        </p:nvSpPr>
        <p:spPr>
          <a:xfrm>
            <a:off x="12509255" y="97790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15" name="Shape 112"/>
          <p:cNvSpPr/>
          <p:nvPr/>
        </p:nvSpPr>
        <p:spPr>
          <a:xfrm>
            <a:off x="12645225" y="97790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16" name="Shape 113"/>
          <p:cNvSpPr/>
          <p:nvPr/>
        </p:nvSpPr>
        <p:spPr>
          <a:xfrm>
            <a:off x="12781194" y="97790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17" name="Shape 114"/>
          <p:cNvSpPr/>
          <p:nvPr/>
        </p:nvSpPr>
        <p:spPr>
          <a:xfrm>
            <a:off x="11557470" y="111387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18" name="Shape 115"/>
          <p:cNvSpPr/>
          <p:nvPr/>
        </p:nvSpPr>
        <p:spPr>
          <a:xfrm>
            <a:off x="11693439" y="111387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19" name="Shape 116"/>
          <p:cNvSpPr/>
          <p:nvPr/>
        </p:nvSpPr>
        <p:spPr>
          <a:xfrm>
            <a:off x="11829409" y="111387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20" name="Shape 117"/>
          <p:cNvSpPr/>
          <p:nvPr/>
        </p:nvSpPr>
        <p:spPr>
          <a:xfrm>
            <a:off x="11965378" y="111387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21" name="Shape 118"/>
          <p:cNvSpPr/>
          <p:nvPr/>
        </p:nvSpPr>
        <p:spPr>
          <a:xfrm>
            <a:off x="12101347" y="111387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22" name="Shape 119"/>
          <p:cNvSpPr/>
          <p:nvPr/>
        </p:nvSpPr>
        <p:spPr>
          <a:xfrm>
            <a:off x="12237317" y="111387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23" name="Shape 120"/>
          <p:cNvSpPr/>
          <p:nvPr/>
        </p:nvSpPr>
        <p:spPr>
          <a:xfrm>
            <a:off x="12373286" y="111387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24" name="Shape 121"/>
          <p:cNvSpPr/>
          <p:nvPr/>
        </p:nvSpPr>
        <p:spPr>
          <a:xfrm>
            <a:off x="12509255" y="111387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25" name="Shape 122"/>
          <p:cNvSpPr/>
          <p:nvPr/>
        </p:nvSpPr>
        <p:spPr>
          <a:xfrm>
            <a:off x="12645225" y="111387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26" name="Shape 123"/>
          <p:cNvSpPr/>
          <p:nvPr/>
        </p:nvSpPr>
        <p:spPr>
          <a:xfrm>
            <a:off x="12781194" y="111387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27" name="Shape 124"/>
          <p:cNvSpPr/>
          <p:nvPr/>
        </p:nvSpPr>
        <p:spPr>
          <a:xfrm>
            <a:off x="11557470" y="124984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28" name="Shape 125"/>
          <p:cNvSpPr/>
          <p:nvPr/>
        </p:nvSpPr>
        <p:spPr>
          <a:xfrm>
            <a:off x="11693439" y="124984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29" name="Shape 126"/>
          <p:cNvSpPr/>
          <p:nvPr/>
        </p:nvSpPr>
        <p:spPr>
          <a:xfrm>
            <a:off x="11829409" y="124984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30" name="Shape 127"/>
          <p:cNvSpPr/>
          <p:nvPr/>
        </p:nvSpPr>
        <p:spPr>
          <a:xfrm>
            <a:off x="11965378" y="124984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31" name="Shape 128"/>
          <p:cNvSpPr/>
          <p:nvPr/>
        </p:nvSpPr>
        <p:spPr>
          <a:xfrm>
            <a:off x="12101347" y="124984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32" name="Shape 129"/>
          <p:cNvSpPr/>
          <p:nvPr/>
        </p:nvSpPr>
        <p:spPr>
          <a:xfrm>
            <a:off x="12237317" y="124984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33" name="Shape 130"/>
          <p:cNvSpPr/>
          <p:nvPr/>
        </p:nvSpPr>
        <p:spPr>
          <a:xfrm>
            <a:off x="12373286" y="124984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34" name="Shape 131"/>
          <p:cNvSpPr/>
          <p:nvPr/>
        </p:nvSpPr>
        <p:spPr>
          <a:xfrm>
            <a:off x="12509255" y="124984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35" name="Shape 132"/>
          <p:cNvSpPr/>
          <p:nvPr/>
        </p:nvSpPr>
        <p:spPr>
          <a:xfrm>
            <a:off x="12645225" y="124984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36" name="Shape 133"/>
          <p:cNvSpPr/>
          <p:nvPr/>
        </p:nvSpPr>
        <p:spPr>
          <a:xfrm>
            <a:off x="12781194" y="124984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37" name="Shape 134"/>
          <p:cNvSpPr/>
          <p:nvPr/>
        </p:nvSpPr>
        <p:spPr>
          <a:xfrm>
            <a:off x="11557470" y="138581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38" name="Shape 135"/>
          <p:cNvSpPr/>
          <p:nvPr/>
        </p:nvSpPr>
        <p:spPr>
          <a:xfrm>
            <a:off x="11693439" y="138581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39" name="Shape 136"/>
          <p:cNvSpPr/>
          <p:nvPr/>
        </p:nvSpPr>
        <p:spPr>
          <a:xfrm>
            <a:off x="11829409" y="138581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0" name="Shape 137"/>
          <p:cNvSpPr/>
          <p:nvPr/>
        </p:nvSpPr>
        <p:spPr>
          <a:xfrm>
            <a:off x="11965378" y="138581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1" name="Shape 138"/>
          <p:cNvSpPr/>
          <p:nvPr/>
        </p:nvSpPr>
        <p:spPr>
          <a:xfrm>
            <a:off x="12101347" y="138581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2" name="Shape 139"/>
          <p:cNvSpPr/>
          <p:nvPr/>
        </p:nvSpPr>
        <p:spPr>
          <a:xfrm>
            <a:off x="12237317" y="138581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3" name="Shape 140"/>
          <p:cNvSpPr/>
          <p:nvPr/>
        </p:nvSpPr>
        <p:spPr>
          <a:xfrm>
            <a:off x="12373286" y="138581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4" name="Shape 141"/>
          <p:cNvSpPr/>
          <p:nvPr/>
        </p:nvSpPr>
        <p:spPr>
          <a:xfrm>
            <a:off x="12509255" y="138581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5" name="Shape 142"/>
          <p:cNvSpPr/>
          <p:nvPr/>
        </p:nvSpPr>
        <p:spPr>
          <a:xfrm>
            <a:off x="12645225" y="138581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6" name="Shape 143"/>
          <p:cNvSpPr/>
          <p:nvPr/>
        </p:nvSpPr>
        <p:spPr>
          <a:xfrm>
            <a:off x="12781194" y="138581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7" name="Shape 144"/>
          <p:cNvSpPr/>
          <p:nvPr/>
        </p:nvSpPr>
        <p:spPr>
          <a:xfrm>
            <a:off x="11557470" y="152178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8" name="Shape 145"/>
          <p:cNvSpPr/>
          <p:nvPr/>
        </p:nvSpPr>
        <p:spPr>
          <a:xfrm>
            <a:off x="11693439" y="152178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49" name="Shape 146"/>
          <p:cNvSpPr/>
          <p:nvPr/>
        </p:nvSpPr>
        <p:spPr>
          <a:xfrm>
            <a:off x="11829409" y="152178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50" name="Shape 147"/>
          <p:cNvSpPr/>
          <p:nvPr/>
        </p:nvSpPr>
        <p:spPr>
          <a:xfrm>
            <a:off x="11965378" y="152178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51" name="Shape 148"/>
          <p:cNvSpPr/>
          <p:nvPr/>
        </p:nvSpPr>
        <p:spPr>
          <a:xfrm>
            <a:off x="12101347" y="152178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52" name="Shape 149"/>
          <p:cNvSpPr/>
          <p:nvPr/>
        </p:nvSpPr>
        <p:spPr>
          <a:xfrm>
            <a:off x="12237317" y="152178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53" name="Shape 150"/>
          <p:cNvSpPr/>
          <p:nvPr/>
        </p:nvSpPr>
        <p:spPr>
          <a:xfrm>
            <a:off x="12373286" y="152178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54" name="Shape 151"/>
          <p:cNvSpPr/>
          <p:nvPr/>
        </p:nvSpPr>
        <p:spPr>
          <a:xfrm>
            <a:off x="12509255" y="152178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55" name="Shape 152"/>
          <p:cNvSpPr/>
          <p:nvPr/>
        </p:nvSpPr>
        <p:spPr>
          <a:xfrm>
            <a:off x="12645225" y="152178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56" name="Shape 153"/>
          <p:cNvSpPr/>
          <p:nvPr/>
        </p:nvSpPr>
        <p:spPr>
          <a:xfrm>
            <a:off x="12781194" y="152178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57" name="Shape 154"/>
          <p:cNvSpPr/>
          <p:nvPr/>
        </p:nvSpPr>
        <p:spPr>
          <a:xfrm>
            <a:off x="11557470" y="16577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58" name="Shape 155"/>
          <p:cNvSpPr/>
          <p:nvPr/>
        </p:nvSpPr>
        <p:spPr>
          <a:xfrm>
            <a:off x="11693439" y="16577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59" name="Shape 156"/>
          <p:cNvSpPr/>
          <p:nvPr/>
        </p:nvSpPr>
        <p:spPr>
          <a:xfrm>
            <a:off x="11829409" y="16577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60" name="Shape 157"/>
          <p:cNvSpPr/>
          <p:nvPr/>
        </p:nvSpPr>
        <p:spPr>
          <a:xfrm>
            <a:off x="11965378" y="16577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61" name="Shape 158"/>
          <p:cNvSpPr/>
          <p:nvPr/>
        </p:nvSpPr>
        <p:spPr>
          <a:xfrm>
            <a:off x="12101347" y="16577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62" name="Shape 159"/>
          <p:cNvSpPr/>
          <p:nvPr/>
        </p:nvSpPr>
        <p:spPr>
          <a:xfrm>
            <a:off x="12237317" y="16577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63" name="Shape 160"/>
          <p:cNvSpPr/>
          <p:nvPr/>
        </p:nvSpPr>
        <p:spPr>
          <a:xfrm>
            <a:off x="12373286" y="16577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64" name="Shape 161"/>
          <p:cNvSpPr/>
          <p:nvPr/>
        </p:nvSpPr>
        <p:spPr>
          <a:xfrm>
            <a:off x="12509255" y="16577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65" name="Shape 162"/>
          <p:cNvSpPr/>
          <p:nvPr/>
        </p:nvSpPr>
        <p:spPr>
          <a:xfrm>
            <a:off x="12645225" y="16577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66" name="Shape 163"/>
          <p:cNvSpPr/>
          <p:nvPr/>
        </p:nvSpPr>
        <p:spPr>
          <a:xfrm>
            <a:off x="12781194" y="165774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67" name="Shape 164"/>
          <p:cNvSpPr/>
          <p:nvPr/>
        </p:nvSpPr>
        <p:spPr>
          <a:xfrm>
            <a:off x="11557470" y="179371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68" name="Shape 165"/>
          <p:cNvSpPr/>
          <p:nvPr/>
        </p:nvSpPr>
        <p:spPr>
          <a:xfrm>
            <a:off x="11693439" y="179371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69" name="Shape 166"/>
          <p:cNvSpPr/>
          <p:nvPr/>
        </p:nvSpPr>
        <p:spPr>
          <a:xfrm>
            <a:off x="11829409" y="179371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70" name="Shape 167"/>
          <p:cNvSpPr/>
          <p:nvPr/>
        </p:nvSpPr>
        <p:spPr>
          <a:xfrm>
            <a:off x="11965378" y="179371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71" name="Shape 168"/>
          <p:cNvSpPr/>
          <p:nvPr/>
        </p:nvSpPr>
        <p:spPr>
          <a:xfrm>
            <a:off x="12101347" y="179371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72" name="Shape 169"/>
          <p:cNvSpPr/>
          <p:nvPr/>
        </p:nvSpPr>
        <p:spPr>
          <a:xfrm>
            <a:off x="12237317" y="179371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73" name="Shape 170"/>
          <p:cNvSpPr/>
          <p:nvPr/>
        </p:nvSpPr>
        <p:spPr>
          <a:xfrm>
            <a:off x="12373286" y="179371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74" name="Shape 171"/>
          <p:cNvSpPr/>
          <p:nvPr/>
        </p:nvSpPr>
        <p:spPr>
          <a:xfrm>
            <a:off x="12509255" y="179371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75" name="Shape 172"/>
          <p:cNvSpPr/>
          <p:nvPr/>
        </p:nvSpPr>
        <p:spPr>
          <a:xfrm>
            <a:off x="12645225" y="179371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76" name="Shape 173"/>
          <p:cNvSpPr/>
          <p:nvPr/>
        </p:nvSpPr>
        <p:spPr>
          <a:xfrm>
            <a:off x="12781194" y="179371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77" name="Shape 174"/>
          <p:cNvSpPr/>
          <p:nvPr/>
        </p:nvSpPr>
        <p:spPr>
          <a:xfrm>
            <a:off x="11557470" y="192968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78" name="Shape 175"/>
          <p:cNvSpPr/>
          <p:nvPr/>
        </p:nvSpPr>
        <p:spPr>
          <a:xfrm>
            <a:off x="11693439" y="192968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79" name="Shape 176"/>
          <p:cNvSpPr/>
          <p:nvPr/>
        </p:nvSpPr>
        <p:spPr>
          <a:xfrm>
            <a:off x="11829409" y="192968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80" name="Shape 177"/>
          <p:cNvSpPr/>
          <p:nvPr/>
        </p:nvSpPr>
        <p:spPr>
          <a:xfrm>
            <a:off x="11965378" y="192968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81" name="Shape 178"/>
          <p:cNvSpPr/>
          <p:nvPr/>
        </p:nvSpPr>
        <p:spPr>
          <a:xfrm>
            <a:off x="12101347" y="192968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82" name="Shape 179"/>
          <p:cNvSpPr/>
          <p:nvPr/>
        </p:nvSpPr>
        <p:spPr>
          <a:xfrm>
            <a:off x="12237317" y="192968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83" name="Shape 180"/>
          <p:cNvSpPr/>
          <p:nvPr/>
        </p:nvSpPr>
        <p:spPr>
          <a:xfrm>
            <a:off x="12373286" y="192968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84" name="Shape 181"/>
          <p:cNvSpPr/>
          <p:nvPr/>
        </p:nvSpPr>
        <p:spPr>
          <a:xfrm>
            <a:off x="12509255" y="192968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85" name="Shape 182"/>
          <p:cNvSpPr/>
          <p:nvPr/>
        </p:nvSpPr>
        <p:spPr>
          <a:xfrm>
            <a:off x="12645225" y="192968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86" name="Shape 183"/>
          <p:cNvSpPr/>
          <p:nvPr/>
        </p:nvSpPr>
        <p:spPr>
          <a:xfrm>
            <a:off x="12781194" y="192968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87" name="Shape 184"/>
          <p:cNvSpPr/>
          <p:nvPr/>
        </p:nvSpPr>
        <p:spPr>
          <a:xfrm>
            <a:off x="11557470" y="206565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188" name="Shape 185"/>
          <p:cNvSpPr/>
          <p:nvPr/>
        </p:nvSpPr>
        <p:spPr>
          <a:xfrm>
            <a:off x="11693439" y="206565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189" name="Shape 186"/>
          <p:cNvSpPr/>
          <p:nvPr/>
        </p:nvSpPr>
        <p:spPr>
          <a:xfrm>
            <a:off x="11829409" y="206565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190" name="Shape 187"/>
          <p:cNvSpPr/>
          <p:nvPr/>
        </p:nvSpPr>
        <p:spPr>
          <a:xfrm>
            <a:off x="11965378" y="206565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191" name="Shape 188"/>
          <p:cNvSpPr/>
          <p:nvPr/>
        </p:nvSpPr>
        <p:spPr>
          <a:xfrm>
            <a:off x="12101347" y="206565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92" name="Shape 189"/>
          <p:cNvSpPr/>
          <p:nvPr/>
        </p:nvSpPr>
        <p:spPr>
          <a:xfrm>
            <a:off x="12237317" y="206565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93" name="Shape 190"/>
          <p:cNvSpPr/>
          <p:nvPr/>
        </p:nvSpPr>
        <p:spPr>
          <a:xfrm>
            <a:off x="12373286" y="206565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94" name="Shape 191"/>
          <p:cNvSpPr/>
          <p:nvPr/>
        </p:nvSpPr>
        <p:spPr>
          <a:xfrm>
            <a:off x="12509255" y="206565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95" name="Shape 192"/>
          <p:cNvSpPr/>
          <p:nvPr/>
        </p:nvSpPr>
        <p:spPr>
          <a:xfrm>
            <a:off x="12645225" y="206565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96" name="Shape 193"/>
          <p:cNvSpPr/>
          <p:nvPr/>
        </p:nvSpPr>
        <p:spPr>
          <a:xfrm>
            <a:off x="12781194" y="206565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197" name="Shape 194"/>
          <p:cNvSpPr/>
          <p:nvPr/>
        </p:nvSpPr>
        <p:spPr>
          <a:xfrm>
            <a:off x="11557470" y="220162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198" name="Shape 195"/>
          <p:cNvSpPr/>
          <p:nvPr/>
        </p:nvSpPr>
        <p:spPr>
          <a:xfrm>
            <a:off x="11693439" y="220162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199" name="Shape 196"/>
          <p:cNvSpPr/>
          <p:nvPr/>
        </p:nvSpPr>
        <p:spPr>
          <a:xfrm>
            <a:off x="11829409" y="220162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200" name="Shape 197"/>
          <p:cNvSpPr/>
          <p:nvPr/>
        </p:nvSpPr>
        <p:spPr>
          <a:xfrm>
            <a:off x="11965378" y="220162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201" name="Shape 198"/>
          <p:cNvSpPr/>
          <p:nvPr/>
        </p:nvSpPr>
        <p:spPr>
          <a:xfrm>
            <a:off x="12101347" y="220162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202" name="Shape 199"/>
          <p:cNvSpPr/>
          <p:nvPr/>
        </p:nvSpPr>
        <p:spPr>
          <a:xfrm>
            <a:off x="12237317" y="220162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203" name="Shape 200"/>
          <p:cNvSpPr/>
          <p:nvPr/>
        </p:nvSpPr>
        <p:spPr>
          <a:xfrm>
            <a:off x="12373286" y="220162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204" name="Shape 201"/>
          <p:cNvSpPr/>
          <p:nvPr/>
        </p:nvSpPr>
        <p:spPr>
          <a:xfrm>
            <a:off x="12509255" y="220162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205" name="Shape 202"/>
          <p:cNvSpPr/>
          <p:nvPr/>
        </p:nvSpPr>
        <p:spPr>
          <a:xfrm>
            <a:off x="12645225" y="220162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206" name="Shape 203"/>
          <p:cNvSpPr/>
          <p:nvPr/>
        </p:nvSpPr>
        <p:spPr>
          <a:xfrm>
            <a:off x="12781194" y="220162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207" name="Text 204"/>
          <p:cNvSpPr/>
          <p:nvPr/>
        </p:nvSpPr>
        <p:spPr>
          <a:xfrm>
            <a:off x="11557470" y="2456659"/>
            <a:ext cx="63722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14%</a:t>
            </a:r>
            <a:endParaRPr lang="en-US" sz="2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Text 205"/>
          <p:cNvSpPr/>
          <p:nvPr/>
        </p:nvSpPr>
        <p:spPr>
          <a:xfrm>
            <a:off x="11557470" y="2966841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Перегруженная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Text 206"/>
          <p:cNvSpPr/>
          <p:nvPr/>
        </p:nvSpPr>
        <p:spPr>
          <a:xfrm>
            <a:off x="11121534" y="3245328"/>
            <a:ext cx="819126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Некоторые считают программу слишком насыщенной.</a:t>
            </a:r>
            <a:endParaRPr lang="en-US" sz="1000" dirty="0"/>
          </a:p>
        </p:txBody>
      </p:sp>
      <p:sp>
        <p:nvSpPr>
          <p:cNvPr id="210" name="Shape 207"/>
          <p:cNvSpPr/>
          <p:nvPr/>
        </p:nvSpPr>
        <p:spPr>
          <a:xfrm>
            <a:off x="11670818" y="40664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11" name="Shape 208"/>
          <p:cNvSpPr/>
          <p:nvPr/>
        </p:nvSpPr>
        <p:spPr>
          <a:xfrm>
            <a:off x="11806787" y="40664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12" name="Shape 209"/>
          <p:cNvSpPr/>
          <p:nvPr/>
        </p:nvSpPr>
        <p:spPr>
          <a:xfrm>
            <a:off x="11942757" y="40664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13" name="Shape 210"/>
          <p:cNvSpPr/>
          <p:nvPr/>
        </p:nvSpPr>
        <p:spPr>
          <a:xfrm>
            <a:off x="12078726" y="40664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14" name="Shape 211"/>
          <p:cNvSpPr/>
          <p:nvPr/>
        </p:nvSpPr>
        <p:spPr>
          <a:xfrm>
            <a:off x="12214695" y="40664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15" name="Shape 212"/>
          <p:cNvSpPr/>
          <p:nvPr/>
        </p:nvSpPr>
        <p:spPr>
          <a:xfrm>
            <a:off x="12350665" y="40664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16" name="Shape 213"/>
          <p:cNvSpPr/>
          <p:nvPr/>
        </p:nvSpPr>
        <p:spPr>
          <a:xfrm>
            <a:off x="12486634" y="40664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17" name="Shape 214"/>
          <p:cNvSpPr/>
          <p:nvPr/>
        </p:nvSpPr>
        <p:spPr>
          <a:xfrm>
            <a:off x="12622603" y="40664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18" name="Shape 215"/>
          <p:cNvSpPr/>
          <p:nvPr/>
        </p:nvSpPr>
        <p:spPr>
          <a:xfrm>
            <a:off x="12758573" y="40664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19" name="Shape 216"/>
          <p:cNvSpPr/>
          <p:nvPr/>
        </p:nvSpPr>
        <p:spPr>
          <a:xfrm>
            <a:off x="12894542" y="406643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20" name="Shape 217"/>
          <p:cNvSpPr/>
          <p:nvPr/>
        </p:nvSpPr>
        <p:spPr>
          <a:xfrm>
            <a:off x="11670818" y="420240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21" name="Shape 218"/>
          <p:cNvSpPr/>
          <p:nvPr/>
        </p:nvSpPr>
        <p:spPr>
          <a:xfrm>
            <a:off x="11806787" y="420240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22" name="Shape 219"/>
          <p:cNvSpPr/>
          <p:nvPr/>
        </p:nvSpPr>
        <p:spPr>
          <a:xfrm>
            <a:off x="11942757" y="420240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23" name="Shape 220"/>
          <p:cNvSpPr/>
          <p:nvPr/>
        </p:nvSpPr>
        <p:spPr>
          <a:xfrm>
            <a:off x="12078726" y="420240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24" name="Shape 221"/>
          <p:cNvSpPr/>
          <p:nvPr/>
        </p:nvSpPr>
        <p:spPr>
          <a:xfrm>
            <a:off x="12214695" y="420240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25" name="Shape 222"/>
          <p:cNvSpPr/>
          <p:nvPr/>
        </p:nvSpPr>
        <p:spPr>
          <a:xfrm>
            <a:off x="12350665" y="420240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26" name="Shape 223"/>
          <p:cNvSpPr/>
          <p:nvPr/>
        </p:nvSpPr>
        <p:spPr>
          <a:xfrm>
            <a:off x="12486634" y="420240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27" name="Shape 224"/>
          <p:cNvSpPr/>
          <p:nvPr/>
        </p:nvSpPr>
        <p:spPr>
          <a:xfrm>
            <a:off x="12622603" y="420240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28" name="Shape 225"/>
          <p:cNvSpPr/>
          <p:nvPr/>
        </p:nvSpPr>
        <p:spPr>
          <a:xfrm>
            <a:off x="12758573" y="420240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29" name="Shape 226"/>
          <p:cNvSpPr/>
          <p:nvPr/>
        </p:nvSpPr>
        <p:spPr>
          <a:xfrm>
            <a:off x="12894542" y="420240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30" name="Shape 227"/>
          <p:cNvSpPr/>
          <p:nvPr/>
        </p:nvSpPr>
        <p:spPr>
          <a:xfrm>
            <a:off x="11670818" y="43383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31" name="Shape 228"/>
          <p:cNvSpPr/>
          <p:nvPr/>
        </p:nvSpPr>
        <p:spPr>
          <a:xfrm>
            <a:off x="11806787" y="43383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32" name="Shape 229"/>
          <p:cNvSpPr/>
          <p:nvPr/>
        </p:nvSpPr>
        <p:spPr>
          <a:xfrm>
            <a:off x="11942757" y="43383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33" name="Shape 230"/>
          <p:cNvSpPr/>
          <p:nvPr/>
        </p:nvSpPr>
        <p:spPr>
          <a:xfrm>
            <a:off x="12078726" y="43383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34" name="Shape 231"/>
          <p:cNvSpPr/>
          <p:nvPr/>
        </p:nvSpPr>
        <p:spPr>
          <a:xfrm>
            <a:off x="12214695" y="43383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35" name="Shape 232"/>
          <p:cNvSpPr/>
          <p:nvPr/>
        </p:nvSpPr>
        <p:spPr>
          <a:xfrm>
            <a:off x="12350665" y="43383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36" name="Shape 233"/>
          <p:cNvSpPr/>
          <p:nvPr/>
        </p:nvSpPr>
        <p:spPr>
          <a:xfrm>
            <a:off x="12486634" y="43383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37" name="Shape 234"/>
          <p:cNvSpPr/>
          <p:nvPr/>
        </p:nvSpPr>
        <p:spPr>
          <a:xfrm>
            <a:off x="12622603" y="43383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38" name="Shape 235"/>
          <p:cNvSpPr/>
          <p:nvPr/>
        </p:nvSpPr>
        <p:spPr>
          <a:xfrm>
            <a:off x="12758573" y="43383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39" name="Shape 236"/>
          <p:cNvSpPr/>
          <p:nvPr/>
        </p:nvSpPr>
        <p:spPr>
          <a:xfrm>
            <a:off x="12894542" y="433837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40" name="Shape 237"/>
          <p:cNvSpPr/>
          <p:nvPr/>
        </p:nvSpPr>
        <p:spPr>
          <a:xfrm>
            <a:off x="11670818" y="447434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41" name="Shape 238"/>
          <p:cNvSpPr/>
          <p:nvPr/>
        </p:nvSpPr>
        <p:spPr>
          <a:xfrm>
            <a:off x="11806787" y="447434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42" name="Shape 239"/>
          <p:cNvSpPr/>
          <p:nvPr/>
        </p:nvSpPr>
        <p:spPr>
          <a:xfrm>
            <a:off x="11942757" y="447434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43" name="Shape 240"/>
          <p:cNvSpPr/>
          <p:nvPr/>
        </p:nvSpPr>
        <p:spPr>
          <a:xfrm>
            <a:off x="12078726" y="447434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44" name="Shape 241"/>
          <p:cNvSpPr/>
          <p:nvPr/>
        </p:nvSpPr>
        <p:spPr>
          <a:xfrm>
            <a:off x="12214695" y="447434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45" name="Shape 242"/>
          <p:cNvSpPr/>
          <p:nvPr/>
        </p:nvSpPr>
        <p:spPr>
          <a:xfrm>
            <a:off x="12350665" y="447434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46" name="Shape 243"/>
          <p:cNvSpPr/>
          <p:nvPr/>
        </p:nvSpPr>
        <p:spPr>
          <a:xfrm>
            <a:off x="12486634" y="447434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47" name="Shape 244"/>
          <p:cNvSpPr/>
          <p:nvPr/>
        </p:nvSpPr>
        <p:spPr>
          <a:xfrm>
            <a:off x="12622603" y="447434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48" name="Shape 245"/>
          <p:cNvSpPr/>
          <p:nvPr/>
        </p:nvSpPr>
        <p:spPr>
          <a:xfrm>
            <a:off x="12758573" y="447434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49" name="Shape 246"/>
          <p:cNvSpPr/>
          <p:nvPr/>
        </p:nvSpPr>
        <p:spPr>
          <a:xfrm>
            <a:off x="12894542" y="4474342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50" name="Shape 247"/>
          <p:cNvSpPr/>
          <p:nvPr/>
        </p:nvSpPr>
        <p:spPr>
          <a:xfrm>
            <a:off x="11670818" y="461031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51" name="Shape 248"/>
          <p:cNvSpPr/>
          <p:nvPr/>
        </p:nvSpPr>
        <p:spPr>
          <a:xfrm>
            <a:off x="11806787" y="461031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52" name="Shape 249"/>
          <p:cNvSpPr/>
          <p:nvPr/>
        </p:nvSpPr>
        <p:spPr>
          <a:xfrm>
            <a:off x="11942757" y="461031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53" name="Shape 250"/>
          <p:cNvSpPr/>
          <p:nvPr/>
        </p:nvSpPr>
        <p:spPr>
          <a:xfrm>
            <a:off x="12078726" y="461031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54" name="Shape 251"/>
          <p:cNvSpPr/>
          <p:nvPr/>
        </p:nvSpPr>
        <p:spPr>
          <a:xfrm>
            <a:off x="12214695" y="461031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55" name="Shape 252"/>
          <p:cNvSpPr/>
          <p:nvPr/>
        </p:nvSpPr>
        <p:spPr>
          <a:xfrm>
            <a:off x="12350665" y="461031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56" name="Shape 253"/>
          <p:cNvSpPr/>
          <p:nvPr/>
        </p:nvSpPr>
        <p:spPr>
          <a:xfrm>
            <a:off x="12486634" y="461031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57" name="Shape 254"/>
          <p:cNvSpPr/>
          <p:nvPr/>
        </p:nvSpPr>
        <p:spPr>
          <a:xfrm>
            <a:off x="12622603" y="461031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58" name="Shape 255"/>
          <p:cNvSpPr/>
          <p:nvPr/>
        </p:nvSpPr>
        <p:spPr>
          <a:xfrm>
            <a:off x="12758573" y="461031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59" name="Shape 256"/>
          <p:cNvSpPr/>
          <p:nvPr/>
        </p:nvSpPr>
        <p:spPr>
          <a:xfrm>
            <a:off x="12894542" y="461031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60" name="Shape 257"/>
          <p:cNvSpPr/>
          <p:nvPr/>
        </p:nvSpPr>
        <p:spPr>
          <a:xfrm>
            <a:off x="11670818" y="474628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61" name="Shape 258"/>
          <p:cNvSpPr/>
          <p:nvPr/>
        </p:nvSpPr>
        <p:spPr>
          <a:xfrm>
            <a:off x="11806787" y="474628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62" name="Shape 259"/>
          <p:cNvSpPr/>
          <p:nvPr/>
        </p:nvSpPr>
        <p:spPr>
          <a:xfrm>
            <a:off x="11942757" y="474628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63" name="Shape 260"/>
          <p:cNvSpPr/>
          <p:nvPr/>
        </p:nvSpPr>
        <p:spPr>
          <a:xfrm>
            <a:off x="12078726" y="474628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64" name="Shape 261"/>
          <p:cNvSpPr/>
          <p:nvPr/>
        </p:nvSpPr>
        <p:spPr>
          <a:xfrm>
            <a:off x="12214695" y="474628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65" name="Shape 262"/>
          <p:cNvSpPr/>
          <p:nvPr/>
        </p:nvSpPr>
        <p:spPr>
          <a:xfrm>
            <a:off x="12350665" y="474628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66" name="Shape 263"/>
          <p:cNvSpPr/>
          <p:nvPr/>
        </p:nvSpPr>
        <p:spPr>
          <a:xfrm>
            <a:off x="12486634" y="474628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67" name="Shape 264"/>
          <p:cNvSpPr/>
          <p:nvPr/>
        </p:nvSpPr>
        <p:spPr>
          <a:xfrm>
            <a:off x="12622603" y="474628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68" name="Shape 265"/>
          <p:cNvSpPr/>
          <p:nvPr/>
        </p:nvSpPr>
        <p:spPr>
          <a:xfrm>
            <a:off x="12758573" y="474628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69" name="Shape 266"/>
          <p:cNvSpPr/>
          <p:nvPr/>
        </p:nvSpPr>
        <p:spPr>
          <a:xfrm>
            <a:off x="12894542" y="4746281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70" name="Shape 267"/>
          <p:cNvSpPr/>
          <p:nvPr/>
        </p:nvSpPr>
        <p:spPr>
          <a:xfrm>
            <a:off x="11670818" y="48822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71" name="Shape 268"/>
          <p:cNvSpPr/>
          <p:nvPr/>
        </p:nvSpPr>
        <p:spPr>
          <a:xfrm>
            <a:off x="11806787" y="48822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72" name="Shape 269"/>
          <p:cNvSpPr/>
          <p:nvPr/>
        </p:nvSpPr>
        <p:spPr>
          <a:xfrm>
            <a:off x="11942757" y="48822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73" name="Shape 270"/>
          <p:cNvSpPr/>
          <p:nvPr/>
        </p:nvSpPr>
        <p:spPr>
          <a:xfrm>
            <a:off x="12078726" y="48822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74" name="Shape 271"/>
          <p:cNvSpPr/>
          <p:nvPr/>
        </p:nvSpPr>
        <p:spPr>
          <a:xfrm>
            <a:off x="12214695" y="48822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75" name="Shape 272"/>
          <p:cNvSpPr/>
          <p:nvPr/>
        </p:nvSpPr>
        <p:spPr>
          <a:xfrm>
            <a:off x="12350665" y="48822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76" name="Shape 273"/>
          <p:cNvSpPr/>
          <p:nvPr/>
        </p:nvSpPr>
        <p:spPr>
          <a:xfrm>
            <a:off x="12486634" y="48822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77" name="Shape 274"/>
          <p:cNvSpPr/>
          <p:nvPr/>
        </p:nvSpPr>
        <p:spPr>
          <a:xfrm>
            <a:off x="12622603" y="48822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78" name="Shape 275"/>
          <p:cNvSpPr/>
          <p:nvPr/>
        </p:nvSpPr>
        <p:spPr>
          <a:xfrm>
            <a:off x="12758573" y="48822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79" name="Shape 276"/>
          <p:cNvSpPr/>
          <p:nvPr/>
        </p:nvSpPr>
        <p:spPr>
          <a:xfrm>
            <a:off x="12894542" y="488225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80" name="Shape 277"/>
          <p:cNvSpPr/>
          <p:nvPr/>
        </p:nvSpPr>
        <p:spPr>
          <a:xfrm>
            <a:off x="11670818" y="501822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81" name="Shape 278"/>
          <p:cNvSpPr/>
          <p:nvPr/>
        </p:nvSpPr>
        <p:spPr>
          <a:xfrm>
            <a:off x="11806787" y="501822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82" name="Shape 279"/>
          <p:cNvSpPr/>
          <p:nvPr/>
        </p:nvSpPr>
        <p:spPr>
          <a:xfrm>
            <a:off x="11942757" y="501822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83" name="Shape 280"/>
          <p:cNvSpPr/>
          <p:nvPr/>
        </p:nvSpPr>
        <p:spPr>
          <a:xfrm>
            <a:off x="12078726" y="501822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84" name="Shape 281"/>
          <p:cNvSpPr/>
          <p:nvPr/>
        </p:nvSpPr>
        <p:spPr>
          <a:xfrm>
            <a:off x="12214695" y="501822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85" name="Shape 282"/>
          <p:cNvSpPr/>
          <p:nvPr/>
        </p:nvSpPr>
        <p:spPr>
          <a:xfrm>
            <a:off x="12350665" y="501822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86" name="Shape 283"/>
          <p:cNvSpPr/>
          <p:nvPr/>
        </p:nvSpPr>
        <p:spPr>
          <a:xfrm>
            <a:off x="12486634" y="501822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87" name="Shape 284"/>
          <p:cNvSpPr/>
          <p:nvPr/>
        </p:nvSpPr>
        <p:spPr>
          <a:xfrm>
            <a:off x="12622603" y="501822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88" name="Shape 285"/>
          <p:cNvSpPr/>
          <p:nvPr/>
        </p:nvSpPr>
        <p:spPr>
          <a:xfrm>
            <a:off x="12758573" y="501822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89" name="Shape 286"/>
          <p:cNvSpPr/>
          <p:nvPr/>
        </p:nvSpPr>
        <p:spPr>
          <a:xfrm>
            <a:off x="12894542" y="5018220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90" name="Shape 287"/>
          <p:cNvSpPr/>
          <p:nvPr/>
        </p:nvSpPr>
        <p:spPr>
          <a:xfrm>
            <a:off x="11670818" y="515418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91" name="Shape 288"/>
          <p:cNvSpPr/>
          <p:nvPr/>
        </p:nvSpPr>
        <p:spPr>
          <a:xfrm>
            <a:off x="11806787" y="515418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92" name="Shape 289"/>
          <p:cNvSpPr/>
          <p:nvPr/>
        </p:nvSpPr>
        <p:spPr>
          <a:xfrm>
            <a:off x="11942757" y="515418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93" name="Shape 290"/>
          <p:cNvSpPr/>
          <p:nvPr/>
        </p:nvSpPr>
        <p:spPr>
          <a:xfrm>
            <a:off x="12078726" y="515418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94" name="Shape 291"/>
          <p:cNvSpPr/>
          <p:nvPr/>
        </p:nvSpPr>
        <p:spPr>
          <a:xfrm>
            <a:off x="12214695" y="515418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95" name="Shape 292"/>
          <p:cNvSpPr/>
          <p:nvPr/>
        </p:nvSpPr>
        <p:spPr>
          <a:xfrm>
            <a:off x="12350665" y="515418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96" name="Shape 293"/>
          <p:cNvSpPr/>
          <p:nvPr/>
        </p:nvSpPr>
        <p:spPr>
          <a:xfrm>
            <a:off x="12486634" y="515418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97" name="Shape 294"/>
          <p:cNvSpPr/>
          <p:nvPr/>
        </p:nvSpPr>
        <p:spPr>
          <a:xfrm>
            <a:off x="12622603" y="515418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98" name="Shape 295"/>
          <p:cNvSpPr/>
          <p:nvPr/>
        </p:nvSpPr>
        <p:spPr>
          <a:xfrm>
            <a:off x="12758573" y="515418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299" name="Shape 296"/>
          <p:cNvSpPr/>
          <p:nvPr/>
        </p:nvSpPr>
        <p:spPr>
          <a:xfrm>
            <a:off x="12894542" y="5154189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00" name="Shape 297"/>
          <p:cNvSpPr/>
          <p:nvPr/>
        </p:nvSpPr>
        <p:spPr>
          <a:xfrm>
            <a:off x="11670818" y="529015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01" name="Shape 298"/>
          <p:cNvSpPr/>
          <p:nvPr/>
        </p:nvSpPr>
        <p:spPr>
          <a:xfrm>
            <a:off x="11806787" y="529015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02" name="Shape 299"/>
          <p:cNvSpPr/>
          <p:nvPr/>
        </p:nvSpPr>
        <p:spPr>
          <a:xfrm>
            <a:off x="11942757" y="529015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03" name="Shape 300"/>
          <p:cNvSpPr/>
          <p:nvPr/>
        </p:nvSpPr>
        <p:spPr>
          <a:xfrm>
            <a:off x="12078726" y="529015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04" name="Shape 301"/>
          <p:cNvSpPr/>
          <p:nvPr/>
        </p:nvSpPr>
        <p:spPr>
          <a:xfrm>
            <a:off x="12214695" y="529015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05" name="Shape 302"/>
          <p:cNvSpPr/>
          <p:nvPr/>
        </p:nvSpPr>
        <p:spPr>
          <a:xfrm>
            <a:off x="12350665" y="529015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06" name="Shape 303"/>
          <p:cNvSpPr/>
          <p:nvPr/>
        </p:nvSpPr>
        <p:spPr>
          <a:xfrm>
            <a:off x="12486634" y="529015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07" name="Shape 304"/>
          <p:cNvSpPr/>
          <p:nvPr/>
        </p:nvSpPr>
        <p:spPr>
          <a:xfrm>
            <a:off x="12622603" y="529015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08" name="Shape 305"/>
          <p:cNvSpPr/>
          <p:nvPr/>
        </p:nvSpPr>
        <p:spPr>
          <a:xfrm>
            <a:off x="12758573" y="529015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309" name="Shape 306"/>
          <p:cNvSpPr/>
          <p:nvPr/>
        </p:nvSpPr>
        <p:spPr>
          <a:xfrm>
            <a:off x="12894542" y="5290158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10" name="Text 307"/>
          <p:cNvSpPr/>
          <p:nvPr/>
        </p:nvSpPr>
        <p:spPr>
          <a:xfrm>
            <a:off x="12165981" y="5644337"/>
            <a:ext cx="44386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9%</a:t>
            </a:r>
            <a:endParaRPr lang="en-US" sz="2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Text 308"/>
          <p:cNvSpPr/>
          <p:nvPr/>
        </p:nvSpPr>
        <p:spPr>
          <a:xfrm>
            <a:off x="11404892" y="6004559"/>
            <a:ext cx="1846302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Недостаточно насыщенная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Text 309"/>
          <p:cNvSpPr/>
          <p:nvPr/>
        </p:nvSpPr>
        <p:spPr>
          <a:xfrm>
            <a:off x="11299535" y="6284196"/>
            <a:ext cx="819126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Меньшинство хотели бы больше контента.</a:t>
            </a:r>
            <a:endParaRPr lang="en-US" sz="1000" dirty="0"/>
          </a:p>
        </p:txBody>
      </p:sp>
      <p:sp>
        <p:nvSpPr>
          <p:cNvPr id="313" name="Shape 310"/>
          <p:cNvSpPr/>
          <p:nvPr/>
        </p:nvSpPr>
        <p:spPr>
          <a:xfrm>
            <a:off x="6253469" y="41331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14" name="Shape 311"/>
          <p:cNvSpPr/>
          <p:nvPr/>
        </p:nvSpPr>
        <p:spPr>
          <a:xfrm>
            <a:off x="6389438" y="41331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15" name="Shape 312"/>
          <p:cNvSpPr/>
          <p:nvPr/>
        </p:nvSpPr>
        <p:spPr>
          <a:xfrm>
            <a:off x="6525408" y="41331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16" name="Shape 313"/>
          <p:cNvSpPr/>
          <p:nvPr/>
        </p:nvSpPr>
        <p:spPr>
          <a:xfrm>
            <a:off x="6661377" y="41331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17" name="Shape 314"/>
          <p:cNvSpPr/>
          <p:nvPr/>
        </p:nvSpPr>
        <p:spPr>
          <a:xfrm>
            <a:off x="6797346" y="41331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18" name="Shape 315"/>
          <p:cNvSpPr/>
          <p:nvPr/>
        </p:nvSpPr>
        <p:spPr>
          <a:xfrm>
            <a:off x="6933316" y="41331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19" name="Shape 316"/>
          <p:cNvSpPr/>
          <p:nvPr/>
        </p:nvSpPr>
        <p:spPr>
          <a:xfrm>
            <a:off x="7069285" y="41331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20" name="Shape 317"/>
          <p:cNvSpPr/>
          <p:nvPr/>
        </p:nvSpPr>
        <p:spPr>
          <a:xfrm>
            <a:off x="7205254" y="41331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21" name="Shape 318"/>
          <p:cNvSpPr/>
          <p:nvPr/>
        </p:nvSpPr>
        <p:spPr>
          <a:xfrm>
            <a:off x="7341224" y="41331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22" name="Shape 319"/>
          <p:cNvSpPr/>
          <p:nvPr/>
        </p:nvSpPr>
        <p:spPr>
          <a:xfrm>
            <a:off x="7477193" y="41331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23" name="Shape 320"/>
          <p:cNvSpPr/>
          <p:nvPr/>
        </p:nvSpPr>
        <p:spPr>
          <a:xfrm>
            <a:off x="6253469" y="42691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24" name="Shape 321"/>
          <p:cNvSpPr/>
          <p:nvPr/>
        </p:nvSpPr>
        <p:spPr>
          <a:xfrm>
            <a:off x="6389438" y="42691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25" name="Shape 322"/>
          <p:cNvSpPr/>
          <p:nvPr/>
        </p:nvSpPr>
        <p:spPr>
          <a:xfrm>
            <a:off x="6525408" y="42691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26" name="Shape 323"/>
          <p:cNvSpPr/>
          <p:nvPr/>
        </p:nvSpPr>
        <p:spPr>
          <a:xfrm>
            <a:off x="6661377" y="42691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27" name="Shape 324"/>
          <p:cNvSpPr/>
          <p:nvPr/>
        </p:nvSpPr>
        <p:spPr>
          <a:xfrm>
            <a:off x="6797346" y="42691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28" name="Shape 325"/>
          <p:cNvSpPr/>
          <p:nvPr/>
        </p:nvSpPr>
        <p:spPr>
          <a:xfrm>
            <a:off x="6933316" y="42691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29" name="Shape 326"/>
          <p:cNvSpPr/>
          <p:nvPr/>
        </p:nvSpPr>
        <p:spPr>
          <a:xfrm>
            <a:off x="7069285" y="42691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30" name="Shape 327"/>
          <p:cNvSpPr/>
          <p:nvPr/>
        </p:nvSpPr>
        <p:spPr>
          <a:xfrm>
            <a:off x="7205254" y="42691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31" name="Shape 328"/>
          <p:cNvSpPr/>
          <p:nvPr/>
        </p:nvSpPr>
        <p:spPr>
          <a:xfrm>
            <a:off x="7341224" y="42691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32" name="Shape 329"/>
          <p:cNvSpPr/>
          <p:nvPr/>
        </p:nvSpPr>
        <p:spPr>
          <a:xfrm>
            <a:off x="7477193" y="42691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33" name="Shape 330"/>
          <p:cNvSpPr/>
          <p:nvPr/>
        </p:nvSpPr>
        <p:spPr>
          <a:xfrm>
            <a:off x="6260454" y="44176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34" name="Shape 331"/>
          <p:cNvSpPr/>
          <p:nvPr/>
        </p:nvSpPr>
        <p:spPr>
          <a:xfrm>
            <a:off x="6396423" y="44176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35" name="Shape 332"/>
          <p:cNvSpPr/>
          <p:nvPr/>
        </p:nvSpPr>
        <p:spPr>
          <a:xfrm>
            <a:off x="6532393" y="44176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36" name="Shape 333"/>
          <p:cNvSpPr/>
          <p:nvPr/>
        </p:nvSpPr>
        <p:spPr>
          <a:xfrm>
            <a:off x="6668362" y="44176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37" name="Shape 334"/>
          <p:cNvSpPr/>
          <p:nvPr/>
        </p:nvSpPr>
        <p:spPr>
          <a:xfrm>
            <a:off x="6804331" y="44176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38" name="Shape 335"/>
          <p:cNvSpPr/>
          <p:nvPr/>
        </p:nvSpPr>
        <p:spPr>
          <a:xfrm>
            <a:off x="6940301" y="44176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39" name="Shape 336"/>
          <p:cNvSpPr/>
          <p:nvPr/>
        </p:nvSpPr>
        <p:spPr>
          <a:xfrm>
            <a:off x="7076270" y="44176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40" name="Shape 337"/>
          <p:cNvSpPr/>
          <p:nvPr/>
        </p:nvSpPr>
        <p:spPr>
          <a:xfrm>
            <a:off x="7212239" y="44176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41" name="Shape 338"/>
          <p:cNvSpPr/>
          <p:nvPr/>
        </p:nvSpPr>
        <p:spPr>
          <a:xfrm>
            <a:off x="7348209" y="44176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42" name="Shape 339"/>
          <p:cNvSpPr/>
          <p:nvPr/>
        </p:nvSpPr>
        <p:spPr>
          <a:xfrm>
            <a:off x="7484178" y="441766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43" name="Shape 340"/>
          <p:cNvSpPr/>
          <p:nvPr/>
        </p:nvSpPr>
        <p:spPr>
          <a:xfrm>
            <a:off x="6260454" y="45536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44" name="Shape 341"/>
          <p:cNvSpPr/>
          <p:nvPr/>
        </p:nvSpPr>
        <p:spPr>
          <a:xfrm>
            <a:off x="6396423" y="45536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45" name="Shape 342"/>
          <p:cNvSpPr/>
          <p:nvPr/>
        </p:nvSpPr>
        <p:spPr>
          <a:xfrm>
            <a:off x="6532393" y="45536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46" name="Shape 343"/>
          <p:cNvSpPr/>
          <p:nvPr/>
        </p:nvSpPr>
        <p:spPr>
          <a:xfrm>
            <a:off x="6668362" y="45536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47" name="Shape 344"/>
          <p:cNvSpPr/>
          <p:nvPr/>
        </p:nvSpPr>
        <p:spPr>
          <a:xfrm>
            <a:off x="6804331" y="45536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48" name="Shape 345"/>
          <p:cNvSpPr/>
          <p:nvPr/>
        </p:nvSpPr>
        <p:spPr>
          <a:xfrm>
            <a:off x="6940301" y="45536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49" name="Shape 346"/>
          <p:cNvSpPr/>
          <p:nvPr/>
        </p:nvSpPr>
        <p:spPr>
          <a:xfrm>
            <a:off x="7076270" y="45536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50" name="Shape 347"/>
          <p:cNvSpPr/>
          <p:nvPr/>
        </p:nvSpPr>
        <p:spPr>
          <a:xfrm>
            <a:off x="7212239" y="45536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51" name="Shape 348"/>
          <p:cNvSpPr/>
          <p:nvPr/>
        </p:nvSpPr>
        <p:spPr>
          <a:xfrm>
            <a:off x="7348209" y="45536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52" name="Shape 349"/>
          <p:cNvSpPr/>
          <p:nvPr/>
        </p:nvSpPr>
        <p:spPr>
          <a:xfrm>
            <a:off x="7484178" y="4553637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53" name="Shape 350"/>
          <p:cNvSpPr/>
          <p:nvPr/>
        </p:nvSpPr>
        <p:spPr>
          <a:xfrm>
            <a:off x="6260454" y="46896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54" name="Shape 351"/>
          <p:cNvSpPr/>
          <p:nvPr/>
        </p:nvSpPr>
        <p:spPr>
          <a:xfrm>
            <a:off x="6396423" y="46896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55" name="Shape 352"/>
          <p:cNvSpPr/>
          <p:nvPr/>
        </p:nvSpPr>
        <p:spPr>
          <a:xfrm>
            <a:off x="6532393" y="46896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56" name="Shape 353"/>
          <p:cNvSpPr/>
          <p:nvPr/>
        </p:nvSpPr>
        <p:spPr>
          <a:xfrm>
            <a:off x="6668362" y="46896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57" name="Shape 354"/>
          <p:cNvSpPr/>
          <p:nvPr/>
        </p:nvSpPr>
        <p:spPr>
          <a:xfrm>
            <a:off x="6804331" y="46896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58" name="Shape 355"/>
          <p:cNvSpPr/>
          <p:nvPr/>
        </p:nvSpPr>
        <p:spPr>
          <a:xfrm>
            <a:off x="6940301" y="46896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59" name="Shape 356"/>
          <p:cNvSpPr/>
          <p:nvPr/>
        </p:nvSpPr>
        <p:spPr>
          <a:xfrm>
            <a:off x="7076270" y="46896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60" name="Shape 357"/>
          <p:cNvSpPr/>
          <p:nvPr/>
        </p:nvSpPr>
        <p:spPr>
          <a:xfrm>
            <a:off x="7212239" y="46896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61" name="Shape 358"/>
          <p:cNvSpPr/>
          <p:nvPr/>
        </p:nvSpPr>
        <p:spPr>
          <a:xfrm>
            <a:off x="7348209" y="46896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62" name="Shape 359"/>
          <p:cNvSpPr/>
          <p:nvPr/>
        </p:nvSpPr>
        <p:spPr>
          <a:xfrm>
            <a:off x="7484178" y="4689606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63" name="Shape 360"/>
          <p:cNvSpPr/>
          <p:nvPr/>
        </p:nvSpPr>
        <p:spPr>
          <a:xfrm>
            <a:off x="6260454" y="48255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64" name="Shape 361"/>
          <p:cNvSpPr/>
          <p:nvPr/>
        </p:nvSpPr>
        <p:spPr>
          <a:xfrm>
            <a:off x="6396423" y="48255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65" name="Shape 362"/>
          <p:cNvSpPr/>
          <p:nvPr/>
        </p:nvSpPr>
        <p:spPr>
          <a:xfrm>
            <a:off x="6532393" y="48255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66" name="Shape 363"/>
          <p:cNvSpPr/>
          <p:nvPr/>
        </p:nvSpPr>
        <p:spPr>
          <a:xfrm>
            <a:off x="6668362" y="48255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67" name="Shape 364"/>
          <p:cNvSpPr/>
          <p:nvPr/>
        </p:nvSpPr>
        <p:spPr>
          <a:xfrm>
            <a:off x="6804331" y="48255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68" name="Shape 365"/>
          <p:cNvSpPr/>
          <p:nvPr/>
        </p:nvSpPr>
        <p:spPr>
          <a:xfrm>
            <a:off x="6940301" y="48255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69" name="Shape 366"/>
          <p:cNvSpPr/>
          <p:nvPr/>
        </p:nvSpPr>
        <p:spPr>
          <a:xfrm>
            <a:off x="7076270" y="48255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70" name="Shape 367"/>
          <p:cNvSpPr/>
          <p:nvPr/>
        </p:nvSpPr>
        <p:spPr>
          <a:xfrm>
            <a:off x="7212239" y="48255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71" name="Shape 368"/>
          <p:cNvSpPr/>
          <p:nvPr/>
        </p:nvSpPr>
        <p:spPr>
          <a:xfrm>
            <a:off x="7348209" y="48255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72" name="Shape 369"/>
          <p:cNvSpPr/>
          <p:nvPr/>
        </p:nvSpPr>
        <p:spPr>
          <a:xfrm>
            <a:off x="7484178" y="482557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73" name="Shape 370"/>
          <p:cNvSpPr/>
          <p:nvPr/>
        </p:nvSpPr>
        <p:spPr>
          <a:xfrm>
            <a:off x="6260454" y="496154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74" name="Shape 371"/>
          <p:cNvSpPr/>
          <p:nvPr/>
        </p:nvSpPr>
        <p:spPr>
          <a:xfrm>
            <a:off x="6396423" y="496154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75" name="Shape 372"/>
          <p:cNvSpPr/>
          <p:nvPr/>
        </p:nvSpPr>
        <p:spPr>
          <a:xfrm>
            <a:off x="6532393" y="496154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76" name="Shape 373"/>
          <p:cNvSpPr/>
          <p:nvPr/>
        </p:nvSpPr>
        <p:spPr>
          <a:xfrm>
            <a:off x="6668362" y="496154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77" name="Shape 374"/>
          <p:cNvSpPr/>
          <p:nvPr/>
        </p:nvSpPr>
        <p:spPr>
          <a:xfrm>
            <a:off x="6804331" y="496154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78" name="Shape 375"/>
          <p:cNvSpPr/>
          <p:nvPr/>
        </p:nvSpPr>
        <p:spPr>
          <a:xfrm>
            <a:off x="6940301" y="496154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79" name="Shape 376"/>
          <p:cNvSpPr/>
          <p:nvPr/>
        </p:nvSpPr>
        <p:spPr>
          <a:xfrm>
            <a:off x="7076270" y="496154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80" name="Shape 377"/>
          <p:cNvSpPr/>
          <p:nvPr/>
        </p:nvSpPr>
        <p:spPr>
          <a:xfrm>
            <a:off x="7212239" y="496154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81" name="Shape 378"/>
          <p:cNvSpPr/>
          <p:nvPr/>
        </p:nvSpPr>
        <p:spPr>
          <a:xfrm>
            <a:off x="7348209" y="496154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82" name="Shape 379"/>
          <p:cNvSpPr/>
          <p:nvPr/>
        </p:nvSpPr>
        <p:spPr>
          <a:xfrm>
            <a:off x="7484178" y="4961545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83" name="Shape 380"/>
          <p:cNvSpPr/>
          <p:nvPr/>
        </p:nvSpPr>
        <p:spPr>
          <a:xfrm>
            <a:off x="6260454" y="509751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84" name="Shape 381"/>
          <p:cNvSpPr/>
          <p:nvPr/>
        </p:nvSpPr>
        <p:spPr>
          <a:xfrm>
            <a:off x="6396423" y="509751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85" name="Shape 382"/>
          <p:cNvSpPr/>
          <p:nvPr/>
        </p:nvSpPr>
        <p:spPr>
          <a:xfrm>
            <a:off x="6532393" y="509751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86" name="Shape 383"/>
          <p:cNvSpPr/>
          <p:nvPr/>
        </p:nvSpPr>
        <p:spPr>
          <a:xfrm>
            <a:off x="6668362" y="509751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87" name="Shape 384"/>
          <p:cNvSpPr/>
          <p:nvPr/>
        </p:nvSpPr>
        <p:spPr>
          <a:xfrm>
            <a:off x="6804331" y="509751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88" name="Shape 385"/>
          <p:cNvSpPr/>
          <p:nvPr/>
        </p:nvSpPr>
        <p:spPr>
          <a:xfrm>
            <a:off x="6940301" y="509751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89" name="Shape 386"/>
          <p:cNvSpPr/>
          <p:nvPr/>
        </p:nvSpPr>
        <p:spPr>
          <a:xfrm>
            <a:off x="7076270" y="509751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90" name="Shape 387"/>
          <p:cNvSpPr/>
          <p:nvPr/>
        </p:nvSpPr>
        <p:spPr>
          <a:xfrm>
            <a:off x="7212239" y="509751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91" name="Shape 388"/>
          <p:cNvSpPr/>
          <p:nvPr/>
        </p:nvSpPr>
        <p:spPr>
          <a:xfrm>
            <a:off x="7348209" y="509751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92" name="Shape 389"/>
          <p:cNvSpPr/>
          <p:nvPr/>
        </p:nvSpPr>
        <p:spPr>
          <a:xfrm>
            <a:off x="7484178" y="509751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93" name="Shape 390"/>
          <p:cNvSpPr/>
          <p:nvPr/>
        </p:nvSpPr>
        <p:spPr>
          <a:xfrm>
            <a:off x="6260454" y="523348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94" name="Shape 391"/>
          <p:cNvSpPr/>
          <p:nvPr/>
        </p:nvSpPr>
        <p:spPr>
          <a:xfrm>
            <a:off x="6396423" y="523348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95" name="Shape 392"/>
          <p:cNvSpPr/>
          <p:nvPr/>
        </p:nvSpPr>
        <p:spPr>
          <a:xfrm>
            <a:off x="6532393" y="523348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96" name="Shape 393"/>
          <p:cNvSpPr/>
          <p:nvPr/>
        </p:nvSpPr>
        <p:spPr>
          <a:xfrm>
            <a:off x="6668362" y="523348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97" name="Shape 394"/>
          <p:cNvSpPr/>
          <p:nvPr/>
        </p:nvSpPr>
        <p:spPr>
          <a:xfrm>
            <a:off x="6804331" y="523348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98" name="Shape 395"/>
          <p:cNvSpPr/>
          <p:nvPr/>
        </p:nvSpPr>
        <p:spPr>
          <a:xfrm>
            <a:off x="6940301" y="523348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399" name="Shape 396"/>
          <p:cNvSpPr/>
          <p:nvPr/>
        </p:nvSpPr>
        <p:spPr>
          <a:xfrm>
            <a:off x="7076270" y="523348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400" name="Shape 397"/>
          <p:cNvSpPr/>
          <p:nvPr/>
        </p:nvSpPr>
        <p:spPr>
          <a:xfrm>
            <a:off x="7212239" y="523348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401" name="Shape 398"/>
          <p:cNvSpPr/>
          <p:nvPr/>
        </p:nvSpPr>
        <p:spPr>
          <a:xfrm>
            <a:off x="7348209" y="523348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402" name="Shape 399"/>
          <p:cNvSpPr/>
          <p:nvPr/>
        </p:nvSpPr>
        <p:spPr>
          <a:xfrm>
            <a:off x="7484178" y="5233484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403" name="Shape 400"/>
          <p:cNvSpPr/>
          <p:nvPr/>
        </p:nvSpPr>
        <p:spPr>
          <a:xfrm>
            <a:off x="6260454" y="536945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04" name="Shape 401"/>
          <p:cNvSpPr/>
          <p:nvPr/>
        </p:nvSpPr>
        <p:spPr>
          <a:xfrm>
            <a:off x="6396423" y="536945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05" name="Shape 402"/>
          <p:cNvSpPr/>
          <p:nvPr/>
        </p:nvSpPr>
        <p:spPr>
          <a:xfrm>
            <a:off x="6532393" y="536945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06" name="Shape 403"/>
          <p:cNvSpPr/>
          <p:nvPr/>
        </p:nvSpPr>
        <p:spPr>
          <a:xfrm>
            <a:off x="6668362" y="536945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07" name="Shape 404"/>
          <p:cNvSpPr/>
          <p:nvPr/>
        </p:nvSpPr>
        <p:spPr>
          <a:xfrm>
            <a:off x="6804331" y="536945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08" name="Shape 405"/>
          <p:cNvSpPr/>
          <p:nvPr/>
        </p:nvSpPr>
        <p:spPr>
          <a:xfrm>
            <a:off x="6940301" y="536945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5A6ED8"/>
          </a:solidFill>
          <a:ln/>
        </p:spPr>
      </p:sp>
      <p:sp>
        <p:nvSpPr>
          <p:cNvPr id="409" name="Shape 406"/>
          <p:cNvSpPr/>
          <p:nvPr/>
        </p:nvSpPr>
        <p:spPr>
          <a:xfrm>
            <a:off x="7076270" y="536945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410" name="Shape 407"/>
          <p:cNvSpPr/>
          <p:nvPr/>
        </p:nvSpPr>
        <p:spPr>
          <a:xfrm>
            <a:off x="7212239" y="536945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411" name="Shape 408"/>
          <p:cNvSpPr/>
          <p:nvPr/>
        </p:nvSpPr>
        <p:spPr>
          <a:xfrm>
            <a:off x="7348209" y="536945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412" name="Shape 409"/>
          <p:cNvSpPr/>
          <p:nvPr/>
        </p:nvSpPr>
        <p:spPr>
          <a:xfrm>
            <a:off x="7484178" y="5369453"/>
            <a:ext cx="113348" cy="113348"/>
          </a:xfrm>
          <a:prstGeom prst="roundRect">
            <a:avLst>
              <a:gd name="adj" fmla="val 403360"/>
            </a:avLst>
          </a:prstGeom>
          <a:solidFill>
            <a:srgbClr val="182567"/>
          </a:solidFill>
          <a:ln w="7620">
            <a:solidFill>
              <a:srgbClr val="313E80"/>
            </a:solidFill>
            <a:prstDash val="solid"/>
          </a:ln>
        </p:spPr>
      </p:sp>
      <p:sp>
        <p:nvSpPr>
          <p:cNvPr id="413" name="Text 410"/>
          <p:cNvSpPr/>
          <p:nvPr/>
        </p:nvSpPr>
        <p:spPr>
          <a:xfrm>
            <a:off x="6260454" y="5624485"/>
            <a:ext cx="44386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6%</a:t>
            </a:r>
            <a:endParaRPr lang="en-US" sz="2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Text 411"/>
          <p:cNvSpPr/>
          <p:nvPr/>
        </p:nvSpPr>
        <p:spPr>
          <a:xfrm>
            <a:off x="6106478" y="5995204"/>
            <a:ext cx="1529834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Затрудняюсь ответить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5" name="Text 412"/>
          <p:cNvSpPr/>
          <p:nvPr/>
        </p:nvSpPr>
        <p:spPr>
          <a:xfrm>
            <a:off x="6106478" y="6293735"/>
            <a:ext cx="8191262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Небольшая часть не смогла оценить.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Text 413"/>
          <p:cNvSpPr/>
          <p:nvPr/>
        </p:nvSpPr>
        <p:spPr>
          <a:xfrm>
            <a:off x="400237" y="7116681"/>
            <a:ext cx="138367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Большинство студентов считают образовательные программы сбалансированными и соответствующими ожиданиям.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E8AFDB04-BDA0-E71B-40C9-72E955432EB4}"/>
              </a:ext>
            </a:extLst>
          </p:cNvPr>
          <p:cNvSpPr txBox="1"/>
          <p:nvPr/>
        </p:nvSpPr>
        <p:spPr>
          <a:xfrm>
            <a:off x="396835" y="595374"/>
            <a:ext cx="9746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оцениваете программу, по которой Вы обучаетесь?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86" y="1710347"/>
            <a:ext cx="10408087" cy="5289471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900839" y="7350085"/>
            <a:ext cx="180975" cy="180975"/>
          </a:xfrm>
          <a:prstGeom prst="roundRect">
            <a:avLst>
              <a:gd name="adj" fmla="val 10105"/>
            </a:avLst>
          </a:prstGeom>
          <a:solidFill>
            <a:srgbClr val="354DCF"/>
          </a:solidFill>
          <a:ln/>
        </p:spPr>
      </p:sp>
      <p:sp>
        <p:nvSpPr>
          <p:cNvPr id="4" name="Text 1"/>
          <p:cNvSpPr/>
          <p:nvPr/>
        </p:nvSpPr>
        <p:spPr>
          <a:xfrm>
            <a:off x="3142774" y="7350085"/>
            <a:ext cx="2014776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Показатели за 2025 год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5865495" y="7350085"/>
            <a:ext cx="180975" cy="180975"/>
          </a:xfrm>
          <a:prstGeom prst="roundRect">
            <a:avLst>
              <a:gd name="adj" fmla="val 10105"/>
            </a:avLst>
          </a:prstGeom>
          <a:solidFill>
            <a:srgbClr val="7183DE"/>
          </a:solidFill>
          <a:ln/>
        </p:spPr>
      </p:sp>
      <p:sp>
        <p:nvSpPr>
          <p:cNvPr id="6" name="Text 3"/>
          <p:cNvSpPr/>
          <p:nvPr/>
        </p:nvSpPr>
        <p:spPr>
          <a:xfrm>
            <a:off x="6107430" y="7350085"/>
            <a:ext cx="2014776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Показатели за 2024 год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8830151" y="7350085"/>
            <a:ext cx="180975" cy="180975"/>
          </a:xfrm>
          <a:prstGeom prst="roundRect">
            <a:avLst>
              <a:gd name="adj" fmla="val 10105"/>
            </a:avLst>
          </a:prstGeom>
          <a:solidFill>
            <a:srgbClr val="AEB8EC"/>
          </a:solidFill>
          <a:ln/>
        </p:spPr>
      </p:sp>
      <p:sp>
        <p:nvSpPr>
          <p:cNvPr id="8" name="Text 5"/>
          <p:cNvSpPr/>
          <p:nvPr/>
        </p:nvSpPr>
        <p:spPr>
          <a:xfrm>
            <a:off x="9072086" y="7350085"/>
            <a:ext cx="2014776" cy="180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Показатели за 2023 год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1579483" y="312327"/>
            <a:ext cx="11471434" cy="56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ru-RU" sz="3550" b="1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Анализ к</a:t>
            </a:r>
            <a:r>
              <a:rPr lang="en-US" sz="3550" b="1" dirty="0" err="1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лючевы</a:t>
            </a:r>
            <a:r>
              <a:rPr lang="ru-RU" sz="3550" b="1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х</a:t>
            </a:r>
            <a:r>
              <a:rPr lang="en-US" sz="3550" b="1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 </a:t>
            </a:r>
            <a:r>
              <a:rPr lang="en-US" sz="3550" b="1" dirty="0" err="1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показател</a:t>
            </a:r>
            <a:r>
              <a:rPr lang="ru-RU" sz="3550" b="1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ей</a:t>
            </a:r>
            <a:r>
              <a:rPr lang="en-US" sz="3550" b="1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 </a:t>
            </a:r>
            <a:r>
              <a:rPr lang="en-US" sz="3550" b="1" dirty="0" err="1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удовлетворенности</a:t>
            </a:r>
            <a:r>
              <a:rPr lang="en-US" sz="3550" b="1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 </a:t>
            </a:r>
            <a:endParaRPr lang="ru-RU" sz="3550" b="1" dirty="0">
              <a:solidFill>
                <a:srgbClr val="FFFFFF"/>
              </a:solidFill>
              <a:latin typeface="Times New Roman" panose="02020603050405020304" pitchFamily="18" charset="0"/>
              <a:ea typeface="Roboto Medium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4450"/>
              </a:lnSpc>
              <a:buNone/>
            </a:pPr>
            <a:r>
              <a:rPr lang="ru-RU" sz="3550" b="1" dirty="0">
                <a:solidFill>
                  <a:srgbClr val="FFFFFF"/>
                </a:solidFill>
                <a:latin typeface="Times New Roman" panose="02020603050405020304" pitchFamily="18" charset="0"/>
                <a:ea typeface="Roboto Medium" pitchFamily="34" charset="-122"/>
                <a:cs typeface="Times New Roman" panose="02020603050405020304" pitchFamily="18" charset="0"/>
              </a:rPr>
              <a:t>обучающихся </a:t>
            </a:r>
            <a:r>
              <a:rPr lang="ru-R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образовательным процессом </a:t>
            </a:r>
            <a:endParaRPr lang="en-US" sz="35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33532" y="7440573"/>
            <a:ext cx="13363337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17__x0430__x044f__x0432__x043b__x0435__x043d__x0438__x044f__x0020__x0441__x0442__x0443__x0434__x0435__x043d__x0442__x043e__x0432_ xmlns="1cd8b4d5-8f0e-4a0a-b8ff-c4f27ee3b795" xsi:nil="true"/>
    <_Flow_SignoffStatus xmlns="1cd8b4d5-8f0e-4a0a-b8ff-c4f27ee3b795" xsi:nil="true"/>
    <TaxCatchAll xmlns="48175e28-96f1-4deb-ac40-144de5599263" xsi:nil="true"/>
    <lcf76f155ced4ddcb4097134ff3c332f xmlns="1cd8b4d5-8f0e-4a0a-b8ff-c4f27ee3b79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97634A62DE8A84FBE03E0880EFF255C" ma:contentTypeVersion="22" ma:contentTypeDescription="Создание документа." ma:contentTypeScope="" ma:versionID="c834c70bebb8c65bedb0c1b92155b808">
  <xsd:schema xmlns:xsd="http://www.w3.org/2001/XMLSchema" xmlns:xs="http://www.w3.org/2001/XMLSchema" xmlns:p="http://schemas.microsoft.com/office/2006/metadata/properties" xmlns:ns2="1cd8b4d5-8f0e-4a0a-b8ff-c4f27ee3b795" xmlns:ns3="48175e28-96f1-4deb-ac40-144de5599263" targetNamespace="http://schemas.microsoft.com/office/2006/metadata/properties" ma:root="true" ma:fieldsID="7e793355c51c9c0fec163c2225526151" ns2:_="" ns3:_="">
    <xsd:import namespace="1cd8b4d5-8f0e-4a0a-b8ff-c4f27ee3b795"/>
    <xsd:import namespace="48175e28-96f1-4deb-ac40-144de55992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_x0417__x0430__x044f__x0432__x043b__x0435__x043d__x0438__x044f__x0020__x0441__x0442__x0443__x0434__x0435__x043d__x0442__x043e__x0432_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8b4d5-8f0e-4a0a-b8ff-c4f27ee3b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x0417__x0430__x044f__x0432__x043b__x0435__x043d__x0438__x044f__x0020__x0441__x0442__x0443__x0434__x0435__x043d__x0442__x043e__x0432_" ma:index="15" nillable="true" ma:displayName="Заявления студентов" ma:description="Заявление студентов хранятся в бумажном виде в папке 16-10" ma:format="Dropdown" ma:internalName="_x0417__x0430__x044f__x0432__x043b__x0435__x043d__x0438__x044f__x0020__x0441__x0442__x0443__x0434__x0435__x043d__x0442__x043e__x0432_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19" nillable="true" ma:displayName="Примечание" ma:format="Dropdown" ma:internalName="_x0421__x043e__x0441__x0442__x043e__x044f__x043d__x0438__x0435__x0020__x043e__x0434__x043e__x0431__x0440__x0435__x043d__x0438__x044f_">
      <xsd:simpleType>
        <xsd:restriction base="dms:Text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0db53970-ea1c-468c-baf1-739939be45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75e28-96f1-4deb-ac40-144de55992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26a4485-a1b8-4790-b209-d613fa57ee1a}" ma:internalName="TaxCatchAll" ma:showField="CatchAllData" ma:web="48175e28-96f1-4deb-ac40-144de55992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D8B5EF-D279-43FC-A32A-ED61D17504C2}">
  <ds:schemaRefs>
    <ds:schemaRef ds:uri="http://schemas.microsoft.com/office/2006/metadata/properties"/>
    <ds:schemaRef ds:uri="http://schemas.microsoft.com/office/infopath/2007/PartnerControls"/>
    <ds:schemaRef ds:uri="1cd8b4d5-8f0e-4a0a-b8ff-c4f27ee3b795"/>
    <ds:schemaRef ds:uri="48175e28-96f1-4deb-ac40-144de5599263"/>
  </ds:schemaRefs>
</ds:datastoreItem>
</file>

<file path=customXml/itemProps2.xml><?xml version="1.0" encoding="utf-8"?>
<ds:datastoreItem xmlns:ds="http://schemas.openxmlformats.org/officeDocument/2006/customXml" ds:itemID="{1A401BDF-CEA7-4A66-A07C-6CEB867A02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448B02-F0E6-41C8-9EE1-29B7A5D026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d8b4d5-8f0e-4a0a-b8ff-c4f27ee3b795"/>
    <ds:schemaRef ds:uri="48175e28-96f1-4deb-ac40-144de55992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733</Words>
  <Application>Microsoft Office PowerPoint</Application>
  <PresentationFormat>Произвольный</PresentationFormat>
  <Paragraphs>133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Aptos</vt:lpstr>
      <vt:lpstr>Arial</vt:lpstr>
      <vt:lpstr>Times New Roman</vt:lpstr>
      <vt:lpstr>Roboto Medium</vt:lpstr>
      <vt:lpstr>Roboto</vt:lpstr>
      <vt:lpstr>Times New Roman KZ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Ким Алина</cp:lastModifiedBy>
  <cp:revision>11</cp:revision>
  <dcterms:created xsi:type="dcterms:W3CDTF">2025-12-17T11:05:06Z</dcterms:created>
  <dcterms:modified xsi:type="dcterms:W3CDTF">2026-01-08T04:23:48Z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0x010100097634A62DE8A84FBE03E0880EFF255C</vt:lpwstr>
  </property>
</Properties>
</file>